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52"/>
  </p:notesMasterIdLst>
  <p:sldIdLst>
    <p:sldId id="341" r:id="rId2"/>
    <p:sldId id="374" r:id="rId3"/>
    <p:sldId id="375" r:id="rId4"/>
    <p:sldId id="345" r:id="rId5"/>
    <p:sldId id="346" r:id="rId6"/>
    <p:sldId id="347" r:id="rId7"/>
    <p:sldId id="348" r:id="rId8"/>
    <p:sldId id="349" r:id="rId9"/>
    <p:sldId id="350" r:id="rId10"/>
    <p:sldId id="357" r:id="rId11"/>
    <p:sldId id="358" r:id="rId12"/>
    <p:sldId id="359" r:id="rId13"/>
    <p:sldId id="360" r:id="rId14"/>
    <p:sldId id="361" r:id="rId15"/>
    <p:sldId id="362" r:id="rId16"/>
    <p:sldId id="363" r:id="rId17"/>
    <p:sldId id="351" r:id="rId18"/>
    <p:sldId id="365" r:id="rId19"/>
    <p:sldId id="366" r:id="rId20"/>
    <p:sldId id="367" r:id="rId21"/>
    <p:sldId id="364" r:id="rId22"/>
    <p:sldId id="352" r:id="rId23"/>
    <p:sldId id="354" r:id="rId24"/>
    <p:sldId id="353" r:id="rId25"/>
    <p:sldId id="356" r:id="rId26"/>
    <p:sldId id="355" r:id="rId27"/>
    <p:sldId id="378" r:id="rId28"/>
    <p:sldId id="368" r:id="rId29"/>
    <p:sldId id="369" r:id="rId30"/>
    <p:sldId id="370" r:id="rId31"/>
    <p:sldId id="371" r:id="rId32"/>
    <p:sldId id="372" r:id="rId33"/>
    <p:sldId id="373" r:id="rId34"/>
    <p:sldId id="376" r:id="rId35"/>
    <p:sldId id="377" r:id="rId36"/>
    <p:sldId id="379" r:id="rId37"/>
    <p:sldId id="382" r:id="rId38"/>
    <p:sldId id="383" r:id="rId39"/>
    <p:sldId id="385" r:id="rId40"/>
    <p:sldId id="384" r:id="rId41"/>
    <p:sldId id="387" r:id="rId42"/>
    <p:sldId id="386" r:id="rId43"/>
    <p:sldId id="388" r:id="rId44"/>
    <p:sldId id="389" r:id="rId45"/>
    <p:sldId id="390" r:id="rId46"/>
    <p:sldId id="391" r:id="rId47"/>
    <p:sldId id="392" r:id="rId48"/>
    <p:sldId id="344" r:id="rId49"/>
    <p:sldId id="343" r:id="rId50"/>
    <p:sldId id="342"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535" autoAdjust="0"/>
  </p:normalViewPr>
  <p:slideViewPr>
    <p:cSldViewPr snapToGrid="0">
      <p:cViewPr varScale="1">
        <p:scale>
          <a:sx n="69" d="100"/>
          <a:sy n="69"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D174E-9D95-4738-A85D-098517041027}" type="datetimeFigureOut">
              <a:rPr lang="tr-TR" smtClean="0"/>
              <a:t>26.03.2020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A56BE-CC89-4CD6-BB9E-C5A9781E0CC9}" type="slidenum">
              <a:rPr lang="tr-TR" smtClean="0"/>
              <a:t>‹#›</a:t>
            </a:fld>
            <a:endParaRPr lang="tr-TR"/>
          </a:p>
        </p:txBody>
      </p:sp>
    </p:spTree>
    <p:extLst>
      <p:ext uri="{BB962C8B-B14F-4D97-AF65-F5344CB8AC3E}">
        <p14:creationId xmlns:p14="http://schemas.microsoft.com/office/powerpoint/2010/main" val="313136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1BA56BE-CC89-4CD6-BB9E-C5A9781E0CC9}" type="slidenum">
              <a:rPr lang="tr-TR" smtClean="0"/>
              <a:t>18</a:t>
            </a:fld>
            <a:endParaRPr lang="tr-TR"/>
          </a:p>
        </p:txBody>
      </p:sp>
    </p:spTree>
    <p:extLst>
      <p:ext uri="{BB962C8B-B14F-4D97-AF65-F5344CB8AC3E}">
        <p14:creationId xmlns:p14="http://schemas.microsoft.com/office/powerpoint/2010/main" val="119276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EA7BFF0-5264-4776-AE6F-56311947CA40}"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5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A7BFF0-5264-4776-AE6F-56311947CA40}"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35864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A7BFF0-5264-4776-AE6F-56311947CA40}"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4599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A7BFF0-5264-4776-AE6F-56311947CA40}"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85264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A7BFF0-5264-4776-AE6F-56311947CA40}"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657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A7BFF0-5264-4776-AE6F-56311947CA40}"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76038734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A7BFF0-5264-4776-AE6F-56311947CA40}" type="datetimeFigureOut">
              <a:rPr lang="tr-TR" smtClean="0"/>
              <a:t>26.03.2020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42417EF-60A5-4404-A702-A7CD30623C8C}" type="slidenum">
              <a:rPr lang="tr-TR" smtClean="0"/>
              <a:t>‹#›</a:t>
            </a:fld>
            <a:endParaRPr lang="tr-T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8889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EA7BFF0-5264-4776-AE6F-56311947CA40}" type="datetimeFigureOut">
              <a:rPr lang="tr-TR" smtClean="0"/>
              <a:t>26.03.2020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129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7BFF0-5264-4776-AE6F-56311947CA40}" type="datetimeFigureOut">
              <a:rPr lang="tr-TR" smtClean="0"/>
              <a:t>26.03.2020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158635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EA7BFF0-5264-4776-AE6F-56311947CA40}"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417EF-60A5-4404-A702-A7CD30623C8C}" type="slidenum">
              <a:rPr lang="tr-TR" smtClean="0"/>
              <a:t>‹#›</a:t>
            </a:fld>
            <a:endParaRPr lang="tr-T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51480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EA7BFF0-5264-4776-AE6F-56311947CA40}"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32908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EA7BFF0-5264-4776-AE6F-56311947CA40}" type="datetimeFigureOut">
              <a:rPr lang="tr-TR" smtClean="0"/>
              <a:t>26.03.2020</a:t>
            </a:fld>
            <a:endParaRPr lang="tr-T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42417EF-60A5-4404-A702-A7CD30623C8C}" type="slidenum">
              <a:rPr lang="tr-TR" smtClean="0"/>
              <a:t>‹#›</a:t>
            </a:fld>
            <a:endParaRPr lang="tr-TR"/>
          </a:p>
        </p:txBody>
      </p:sp>
    </p:spTree>
    <p:extLst>
      <p:ext uri="{BB962C8B-B14F-4D97-AF65-F5344CB8AC3E}">
        <p14:creationId xmlns:p14="http://schemas.microsoft.com/office/powerpoint/2010/main" val="310569561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png"/><Relationship Id="rId7" Type="http://schemas.openxmlformats.org/officeDocument/2006/relationships/image" Target="../media/image23.wmf"/><Relationship Id="rId12"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cia.gov/library/publications/the-world-factbook/index.html" TargetMode="External"/><Relationship Id="rId7" Type="http://schemas.openxmlformats.org/officeDocument/2006/relationships/hyperlink" Target="http://www.theguardian.com/world/2015/apr/21/japans-maglev-train-notches-up-new-world-speed-record-in-test-run" TargetMode="External"/><Relationship Id="rId2" Type="http://schemas.openxmlformats.org/officeDocument/2006/relationships/hyperlink" Target="http://en.wikipedia.org/wiki/Transportation_by_country" TargetMode="External"/><Relationship Id="rId1" Type="http://schemas.openxmlformats.org/officeDocument/2006/relationships/slideLayout" Target="../slideLayouts/slideLayout2.xml"/><Relationship Id="rId6" Type="http://schemas.openxmlformats.org/officeDocument/2006/relationships/hyperlink" Target="http://www.biltek.tubitak.gov.tr/bdergi/yildiztakimi/pdf/mayis07/114.pdf" TargetMode="External"/><Relationship Id="rId5" Type="http://schemas.openxmlformats.org/officeDocument/2006/relationships/hyperlink" Target="http://civilengineerme.blogspot.com.tr/2012_04_01_archive.html" TargetMode="External"/><Relationship Id="rId4" Type="http://schemas.openxmlformats.org/officeDocument/2006/relationships/hyperlink" Target="http://teacher.buet.ac.bd/cfc/CE353/Lec1_Intro_web.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77017" y="1541821"/>
            <a:ext cx="8061305" cy="1892968"/>
          </a:xfrm>
        </p:spPr>
        <p:txBody>
          <a:bodyPr>
            <a:normAutofit fontScale="90000"/>
          </a:bodyPr>
          <a:lstStyle/>
          <a:p>
            <a:r>
              <a:rPr lang="tr-TR" sz="5200" b="1" u="sng" dirty="0" smtClean="0">
                <a:effectLst>
                  <a:outerShdw blurRad="38100" dist="38100" dir="2700000" algn="tl">
                    <a:srgbClr val="000000">
                      <a:alpha val="43137"/>
                    </a:srgbClr>
                  </a:outerShdw>
                </a:effectLst>
                <a:latin typeface="Century Gothic" panose="020B0502020202020204" pitchFamily="34" charset="0"/>
              </a:rPr>
              <a:t>KARAYOLU </a:t>
            </a:r>
            <a:r>
              <a:rPr lang="tr-TR" sz="5200" b="1" u="sng" dirty="0" smtClean="0">
                <a:effectLst>
                  <a:outerShdw blurRad="38100" dist="38100" dir="2700000" algn="tl">
                    <a:srgbClr val="000000">
                      <a:alpha val="43137"/>
                    </a:srgbClr>
                  </a:outerShdw>
                </a:effectLst>
                <a:latin typeface="Century Gothic" panose="020B0502020202020204" pitchFamily="34" charset="0"/>
              </a:rPr>
              <a:t>MÜHENDİSLİĞİ</a:t>
            </a:r>
            <a:r>
              <a:rPr lang="tr-TR" sz="5200" b="1" dirty="0" smtClean="0">
                <a:effectLst>
                  <a:outerShdw blurRad="38100" dist="38100" dir="2700000" algn="tl">
                    <a:srgbClr val="000000">
                      <a:alpha val="43137"/>
                    </a:srgbClr>
                  </a:outerShdw>
                </a:effectLst>
                <a:latin typeface="Century Gothic" panose="020B0502020202020204" pitchFamily="34" charset="0"/>
              </a:rPr>
              <a:t/>
            </a:r>
            <a:br>
              <a:rPr lang="tr-TR" sz="5200" b="1" dirty="0" smtClean="0">
                <a:effectLst>
                  <a:outerShdw blurRad="38100" dist="38100" dir="2700000" algn="tl">
                    <a:srgbClr val="000000">
                      <a:alpha val="43137"/>
                    </a:srgbClr>
                  </a:outerShdw>
                </a:effectLst>
                <a:latin typeface="Century Gothic" panose="020B0502020202020204" pitchFamily="34" charset="0"/>
              </a:rPr>
            </a:br>
            <a:r>
              <a:rPr lang="tr-TR" sz="2000" b="1" dirty="0" smtClean="0">
                <a:effectLst>
                  <a:outerShdw blurRad="38100" dist="38100" dir="2700000" algn="tl">
                    <a:srgbClr val="000000">
                      <a:alpha val="43137"/>
                    </a:srgbClr>
                  </a:outerShdw>
                </a:effectLst>
                <a:latin typeface="Century Gothic" panose="020B0502020202020204" pitchFamily="34" charset="0"/>
              </a:rPr>
              <a:t/>
            </a:r>
            <a:br>
              <a:rPr lang="tr-TR" sz="2000" b="1" dirty="0" smtClean="0">
                <a:effectLst>
                  <a:outerShdw blurRad="38100" dist="38100" dir="2700000" algn="tl">
                    <a:srgbClr val="000000">
                      <a:alpha val="43137"/>
                    </a:srgbClr>
                  </a:outerShdw>
                </a:effectLst>
                <a:latin typeface="Century Gothic" panose="020B0502020202020204" pitchFamily="34" charset="0"/>
              </a:rPr>
            </a:br>
            <a:r>
              <a:rPr lang="tr-TR" sz="5200" b="1" dirty="0" smtClean="0">
                <a:solidFill>
                  <a:schemeClr val="tx1"/>
                </a:solidFill>
                <a:effectLst>
                  <a:outerShdw blurRad="38100" dist="38100" dir="2700000" algn="tl">
                    <a:srgbClr val="000000">
                      <a:alpha val="43137"/>
                    </a:srgbClr>
                  </a:outerShdw>
                </a:effectLst>
                <a:latin typeface="Century Gothic" panose="020B0502020202020204" pitchFamily="34" charset="0"/>
              </a:rPr>
              <a:t>KARAYOLU </a:t>
            </a:r>
            <a:r>
              <a:rPr lang="tr-TR" sz="5200" b="1" dirty="0" smtClean="0">
                <a:solidFill>
                  <a:schemeClr val="tx1"/>
                </a:solidFill>
                <a:effectLst>
                  <a:outerShdw blurRad="38100" dist="38100" dir="2700000" algn="tl">
                    <a:srgbClr val="000000">
                      <a:alpha val="43137"/>
                    </a:srgbClr>
                  </a:outerShdw>
                </a:effectLst>
                <a:latin typeface="Century Gothic" panose="020B0502020202020204" pitchFamily="34" charset="0"/>
              </a:rPr>
              <a:t>PROJESİ</a:t>
            </a:r>
            <a:endParaRPr lang="tr-TR" sz="5200"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14" name="Tablo 13"/>
          <p:cNvGraphicFramePr>
            <a:graphicFrameLocks noGrp="1"/>
          </p:cNvGraphicFramePr>
          <p:nvPr>
            <p:extLst>
              <p:ext uri="{D42A27DB-BD31-4B8C-83A1-F6EECF244321}">
                <p14:modId xmlns:p14="http://schemas.microsoft.com/office/powerpoint/2010/main" val="2004907507"/>
              </p:ext>
            </p:extLst>
          </p:nvPr>
        </p:nvGraphicFramePr>
        <p:xfrm>
          <a:off x="1966940" y="3646672"/>
          <a:ext cx="8251881" cy="1237173"/>
        </p:xfrm>
        <a:graphic>
          <a:graphicData uri="http://schemas.openxmlformats.org/drawingml/2006/table">
            <a:tbl>
              <a:tblPr firstRow="1" bandRow="1">
                <a:tableStyleId>{3B4B98B0-60AC-42C2-AFA5-B58CD77FA1E5}</a:tableStyleId>
              </a:tblPr>
              <a:tblGrid>
                <a:gridCol w="3740884">
                  <a:extLst>
                    <a:ext uri="{9D8B030D-6E8A-4147-A177-3AD203B41FA5}">
                      <a16:colId xmlns:a16="http://schemas.microsoft.com/office/drawing/2014/main" val="384819451"/>
                    </a:ext>
                  </a:extLst>
                </a:gridCol>
                <a:gridCol w="4510997">
                  <a:extLst>
                    <a:ext uri="{9D8B030D-6E8A-4147-A177-3AD203B41FA5}">
                      <a16:colId xmlns:a16="http://schemas.microsoft.com/office/drawing/2014/main" val="227337098"/>
                    </a:ext>
                  </a:extLst>
                </a:gridCol>
              </a:tblGrid>
              <a:tr h="12371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2200" dirty="0" smtClean="0">
                          <a:solidFill>
                            <a:schemeClr val="tx1"/>
                          </a:solidFill>
                          <a:effectLst>
                            <a:outerShdw blurRad="38100" dist="38100" dir="2700000" algn="tl">
                              <a:srgbClr val="000000">
                                <a:alpha val="43137"/>
                              </a:srgbClr>
                            </a:outerShdw>
                          </a:effectLst>
                          <a:latin typeface="Century Gothic" panose="020B0502020202020204" pitchFamily="34" charset="0"/>
                        </a:rPr>
                        <a:t>KADİR</a:t>
                      </a:r>
                      <a:r>
                        <a:rPr lang="tr-TR" sz="2200" baseline="0" dirty="0" smtClean="0">
                          <a:solidFill>
                            <a:schemeClr val="tx1"/>
                          </a:solidFill>
                          <a:effectLst>
                            <a:outerShdw blurRad="38100" dist="38100" dir="2700000" algn="tl">
                              <a:srgbClr val="000000">
                                <a:alpha val="43137"/>
                              </a:srgbClr>
                            </a:outerShdw>
                          </a:effectLst>
                          <a:latin typeface="Century Gothic" panose="020B0502020202020204" pitchFamily="34" charset="0"/>
                        </a:rPr>
                        <a:t> BERKHAN AKALIN</a:t>
                      </a:r>
                    </a:p>
                    <a:p>
                      <a:r>
                        <a:rPr lang="tr-TR" sz="2200" u="sng"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kbakalin@ogu.edu.tr</a:t>
                      </a:r>
                      <a:endParaRPr lang="tr-TR" sz="2200" u="sng" dirty="0" smtClean="0">
                        <a:solidFill>
                          <a:schemeClr val="tx2"/>
                        </a:solidFill>
                        <a:effectLst>
                          <a:outerShdw blurRad="38100" dist="38100" dir="2700000" algn="tl">
                            <a:srgbClr val="000000">
                              <a:alpha val="43137"/>
                            </a:srgbClr>
                          </a:outerShdw>
                        </a:effectLst>
                        <a:latin typeface="Century Gothic" panose="020B0502020202020204" pitchFamily="34" charset="0"/>
                      </a:endParaRPr>
                    </a:p>
                  </a:txBody>
                  <a:tcPr anchor="ctr">
                    <a:lnL>
                      <a:no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Research</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Assistant</a:t>
                      </a:r>
                      <a:endPar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MSc</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Rail</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System</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Track</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Engineer</a:t>
                      </a:r>
                      <a:endPar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tr-TR" sz="220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BSc</a:t>
                      </a:r>
                      <a:r>
                        <a:rPr lang="tr-TR" sz="2200" dirty="0" smtClean="0">
                          <a:solidFill>
                            <a:schemeClr val="tx2"/>
                          </a:solidFill>
                          <a:effectLst>
                            <a:outerShdw blurRad="38100" dist="38100" dir="2700000" algn="tl">
                              <a:srgbClr val="000000">
                                <a:alpha val="43137"/>
                              </a:srgbClr>
                            </a:outerShdw>
                          </a:effectLst>
                          <a:latin typeface="Century Gothic" panose="020B0502020202020204" pitchFamily="34" charset="0"/>
                        </a:rPr>
                        <a:t>.</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Civil</a:t>
                      </a:r>
                      <a:r>
                        <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rPr>
                        <a:t> </a:t>
                      </a:r>
                      <a:r>
                        <a:rPr lang="tr-TR" sz="2200" baseline="0" dirty="0" err="1" smtClean="0">
                          <a:solidFill>
                            <a:schemeClr val="tx2"/>
                          </a:solidFill>
                          <a:effectLst>
                            <a:outerShdw blurRad="38100" dist="38100" dir="2700000" algn="tl">
                              <a:srgbClr val="000000">
                                <a:alpha val="43137"/>
                              </a:srgbClr>
                            </a:outerShdw>
                          </a:effectLst>
                          <a:latin typeface="Century Gothic" panose="020B0502020202020204" pitchFamily="34" charset="0"/>
                        </a:rPr>
                        <a:t>Engineer</a:t>
                      </a:r>
                      <a:endParaRPr lang="tr-TR" sz="2200" baseline="0" dirty="0" smtClean="0">
                        <a:solidFill>
                          <a:schemeClr val="tx2"/>
                        </a:solidFill>
                        <a:effectLst>
                          <a:outerShdw blurRad="38100" dist="38100" dir="2700000" algn="tl">
                            <a:srgbClr val="000000">
                              <a:alpha val="43137"/>
                            </a:srgbClr>
                          </a:outerShdw>
                        </a:effectLst>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713971"/>
                  </a:ext>
                </a:extLst>
              </a:tr>
            </a:tbl>
          </a:graphicData>
        </a:graphic>
      </p:graphicFrame>
      <p:pic>
        <p:nvPicPr>
          <p:cNvPr id="1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880438" y="1650831"/>
            <a:ext cx="1552718"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6" name="Picture 14" descr="pavement cross section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303" b="12877"/>
          <a:stretch/>
        </p:blipFill>
        <p:spPr bwMode="auto">
          <a:xfrm>
            <a:off x="4167743" y="5220440"/>
            <a:ext cx="3356329" cy="13680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mcadam road cross section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r="721" b="9418"/>
          <a:stretch/>
        </p:blipFill>
        <p:spPr bwMode="auto">
          <a:xfrm>
            <a:off x="72659" y="5220440"/>
            <a:ext cx="4061518" cy="136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7557638" y="5220440"/>
            <a:ext cx="4548876" cy="1368000"/>
          </a:xfrm>
          <a:prstGeom prst="rect">
            <a:avLst/>
          </a:prstGeom>
        </p:spPr>
      </p:pic>
      <p:pic>
        <p:nvPicPr>
          <p:cNvPr id="3094" name="Picture 22" descr="https://upload.wikimedia.org/wikipedia/commons/5/58/George_B_Selden_Road_engine_Pat_549%2C160_drawing.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18"/>
          <a:stretch/>
        </p:blipFill>
        <p:spPr bwMode="auto">
          <a:xfrm>
            <a:off x="69647" y="461821"/>
            <a:ext cx="149616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upload.wikimedia.org/wikipedia/commons/1/10/PresidentFirstCar.jpg"/>
          <p:cNvPicPr>
            <a:picLocks noChangeAspect="1" noChangeArrowheads="1"/>
          </p:cNvPicPr>
          <p:nvPr/>
        </p:nvPicPr>
        <p:blipFill rotWithShape="1">
          <a:blip r:embed="rId7" cstate="print">
            <a:grayscl/>
            <a:extLst>
              <a:ext uri="{28A0092B-C50C-407E-A947-70E740481C1C}">
                <a14:useLocalDpi xmlns:a14="http://schemas.microsoft.com/office/drawing/2010/main" val="0"/>
              </a:ext>
            </a:extLst>
          </a:blip>
          <a:srcRect t="7673" b="6121"/>
          <a:stretch/>
        </p:blipFill>
        <p:spPr bwMode="auto">
          <a:xfrm>
            <a:off x="1604368" y="461821"/>
            <a:ext cx="181099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https://upload.wikimedia.org/wikipedia/commons/2/2f/TModel_launch_Geelong.jpg"/>
          <p:cNvPicPr>
            <a:picLocks noChangeAspect="1" noChangeArrowheads="1"/>
          </p:cNvPicPr>
          <p:nvPr/>
        </p:nvPicPr>
        <p:blipFill rotWithShape="1">
          <a:blip r:embed="rId8" cstate="print">
            <a:duotone>
              <a:prstClr val="black"/>
              <a:srgbClr val="D9C3A5">
                <a:tint val="50000"/>
                <a:satMod val="180000"/>
              </a:srgbClr>
            </a:duotone>
            <a:extLst>
              <a:ext uri="{28A0092B-C50C-407E-A947-70E740481C1C}">
                <a14:useLocalDpi xmlns:a14="http://schemas.microsoft.com/office/drawing/2010/main" val="0"/>
              </a:ext>
            </a:extLst>
          </a:blip>
          <a:srcRect l="6005" t="20448" r="27571" b="5867"/>
          <a:stretch/>
        </p:blipFill>
        <p:spPr bwMode="auto">
          <a:xfrm>
            <a:off x="3458517" y="461821"/>
            <a:ext cx="128103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https://upload.wikimedia.org/wikipedia/commons/thumb/1/1f/RollsRoycePhantomCirca1936.jpg/800px-RollsRoycePhantomCirca1936.jpg"/>
          <p:cNvPicPr>
            <a:picLocks noChangeAspect="1" noChangeArrowheads="1"/>
          </p:cNvPicPr>
          <p:nvPr/>
        </p:nvPicPr>
        <p:blipFill rotWithShape="1">
          <a:blip r:embed="rId9" cstate="print">
            <a:duotone>
              <a:prstClr val="black"/>
              <a:srgbClr val="D9C3A5">
                <a:tint val="50000"/>
                <a:satMod val="180000"/>
              </a:srgbClr>
            </a:duotone>
            <a:extLst>
              <a:ext uri="{28A0092B-C50C-407E-A947-70E740481C1C}">
                <a14:useLocalDpi xmlns:a14="http://schemas.microsoft.com/office/drawing/2010/main" val="0"/>
              </a:ext>
            </a:extLst>
          </a:blip>
          <a:srcRect l="4140" t="14546" r="2405"/>
          <a:stretch/>
        </p:blipFill>
        <p:spPr bwMode="auto">
          <a:xfrm>
            <a:off x="4782709" y="461821"/>
            <a:ext cx="157480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https://upload.wikimedia.org/wikipedia/commons/thumb/2/2f/Morris_Mini-Minor_1959_%28621_AOK%29.jpg/800px-Morris_Mini-Minor_1959_%28621_AOK%2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858"/>
          <a:stretch/>
        </p:blipFill>
        <p:spPr bwMode="auto">
          <a:xfrm flipH="1">
            <a:off x="6400672" y="461821"/>
            <a:ext cx="167524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https://upload.wikimedia.org/wikipedia/commons/thumb/f/f1/2018_Toyota_Corolla_%28MZEA12R%29_Ascent_Sport_hatchback_%282018-11-02%29_01.jpg/1024px-2018_Toyota_Corolla_%28MZEA12R%29_Ascent_Sport_hatchback_%282018-11-02%29_0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43" r="3243"/>
          <a:stretch/>
        </p:blipFill>
        <p:spPr bwMode="auto">
          <a:xfrm>
            <a:off x="8119075" y="461821"/>
            <a:ext cx="205193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autonomous car ile ilgili görsel sonucu"/>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80" t="9122" r="4415" b="2902"/>
          <a:stretch/>
        </p:blipFill>
        <p:spPr bwMode="auto">
          <a:xfrm>
            <a:off x="10214167" y="461821"/>
            <a:ext cx="191813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5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p:cNvPicPr>
            <a:picLocks noGrp="1" noChangeAspect="1" noChangeArrowheads="1"/>
          </p:cNvPicPr>
          <p:nvPr>
            <p:ph idx="1"/>
          </p:nvPr>
        </p:nvPicPr>
        <p:blipFill>
          <a:blip r:embed="rId3" cstate="print"/>
          <a:srcRect l="13779" r="9395"/>
          <a:stretch>
            <a:fillRect/>
          </a:stretch>
        </p:blipFill>
        <p:spPr bwMode="auto">
          <a:xfrm>
            <a:off x="495471" y="1524000"/>
            <a:ext cx="7572319" cy="4605667"/>
          </a:xfrm>
          <a:prstGeom prst="rect">
            <a:avLst/>
          </a:prstGeom>
          <a:solidFill>
            <a:schemeClr val="bg1"/>
          </a:solidFill>
          <a:ln w="12700" cap="sq">
            <a:solidFill>
              <a:srgbClr val="990000"/>
            </a:solidFill>
            <a:miter lim="800000"/>
            <a:headEnd type="none" w="sm" len="sm"/>
            <a:tailEnd type="none" w="sm" len="sm"/>
          </a:ln>
          <a:effectLst/>
        </p:spPr>
      </p:pic>
      <p:pic>
        <p:nvPicPr>
          <p:cNvPr id="8" name="Picture 2"/>
          <p:cNvPicPr>
            <a:picLocks noChangeAspect="1" noChangeArrowheads="1"/>
          </p:cNvPicPr>
          <p:nvPr/>
        </p:nvPicPr>
        <p:blipFill>
          <a:blip r:embed="rId4" cstate="print"/>
          <a:srcRect l="18163" t="2010" r="45404" b="16083"/>
          <a:stretch>
            <a:fillRect/>
          </a:stretch>
        </p:blipFill>
        <p:spPr bwMode="auto">
          <a:xfrm>
            <a:off x="8181919" y="1524000"/>
            <a:ext cx="3776749" cy="4605667"/>
          </a:xfrm>
          <a:prstGeom prst="rect">
            <a:avLst/>
          </a:prstGeom>
          <a:solidFill>
            <a:schemeClr val="bg1"/>
          </a:solidFill>
          <a:ln w="12700" cap="sq">
            <a:solidFill>
              <a:srgbClr val="990000"/>
            </a:solidFill>
            <a:miter lim="800000"/>
            <a:headEnd type="none" w="sm" len="sm"/>
            <a:tailEnd type="none" w="sm" len="sm"/>
          </a:ln>
          <a:effectLst/>
        </p:spPr>
      </p:pic>
    </p:spTree>
    <p:extLst>
      <p:ext uri="{BB962C8B-B14F-4D97-AF65-F5344CB8AC3E}">
        <p14:creationId xmlns:p14="http://schemas.microsoft.com/office/powerpoint/2010/main" val="3889793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Resim 22"/>
          <p:cNvPicPr/>
          <p:nvPr/>
        </p:nvPicPr>
        <p:blipFill rotWithShape="1">
          <a:blip r:embed="rId3">
            <a:extLst>
              <a:ext uri="{28A0092B-C50C-407E-A947-70E740481C1C}">
                <a14:useLocalDpi xmlns:a14="http://schemas.microsoft.com/office/drawing/2010/main" val="0"/>
              </a:ext>
            </a:extLst>
          </a:blip>
          <a:srcRect t="5019"/>
          <a:stretch/>
        </p:blipFill>
        <p:spPr bwMode="auto">
          <a:xfrm>
            <a:off x="739544" y="1695796"/>
            <a:ext cx="7772689" cy="5004262"/>
          </a:xfrm>
          <a:prstGeom prst="rect">
            <a:avLst/>
          </a:prstGeom>
          <a:noFill/>
          <a:ln>
            <a:noFill/>
          </a:ln>
        </p:spPr>
      </p:pic>
    </p:spTree>
    <p:extLst>
      <p:ext uri="{BB962C8B-B14F-4D97-AF65-F5344CB8AC3E}">
        <p14:creationId xmlns:p14="http://schemas.microsoft.com/office/powerpoint/2010/main" val="2850812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sz="2200" b="1" dirty="0"/>
              <a:t>Kıyas Kotu:</a:t>
            </a:r>
            <a:r>
              <a:rPr lang="tr-TR" sz="2200" dirty="0"/>
              <a:t> Diğer noktalara ait kotların bulunması sırasında baz olarak kabul edilen kot. </a:t>
            </a:r>
          </a:p>
          <a:p>
            <a:pPr algn="just"/>
            <a:r>
              <a:rPr lang="tr-TR" sz="2200" b="1" dirty="0"/>
              <a:t>Siyah Çizgi:</a:t>
            </a:r>
            <a:r>
              <a:rPr lang="tr-TR" sz="2200" dirty="0"/>
              <a:t> Yol </a:t>
            </a:r>
            <a:r>
              <a:rPr lang="tr-TR" sz="2200" dirty="0" err="1"/>
              <a:t>boykesitinde</a:t>
            </a:r>
            <a:r>
              <a:rPr lang="tr-TR" sz="2200" dirty="0"/>
              <a:t> arazinin oluşturduğu çizgidir.</a:t>
            </a:r>
          </a:p>
          <a:p>
            <a:pPr algn="just"/>
            <a:r>
              <a:rPr lang="tr-TR" sz="2200" b="1" dirty="0"/>
              <a:t>Siyah Kot:</a:t>
            </a:r>
            <a:r>
              <a:rPr lang="tr-TR" sz="2200" dirty="0"/>
              <a:t> Yol </a:t>
            </a:r>
            <a:r>
              <a:rPr lang="tr-TR" sz="2200" dirty="0" err="1"/>
              <a:t>boykesitinde</a:t>
            </a:r>
            <a:r>
              <a:rPr lang="tr-TR" sz="2200" dirty="0"/>
              <a:t> herhangi bir noktaya ait doğal zemin kotu.</a:t>
            </a:r>
          </a:p>
          <a:p>
            <a:pPr algn="just"/>
            <a:r>
              <a:rPr lang="tr-TR" sz="2200" b="1" dirty="0"/>
              <a:t>Kırmızı Çizgi:</a:t>
            </a:r>
            <a:r>
              <a:rPr lang="tr-TR" sz="2200" dirty="0"/>
              <a:t> Yol </a:t>
            </a:r>
            <a:r>
              <a:rPr lang="tr-TR" sz="2200" dirty="0" err="1"/>
              <a:t>boykesitinde</a:t>
            </a:r>
            <a:r>
              <a:rPr lang="tr-TR" sz="2200" dirty="0"/>
              <a:t> yolun oluşturduğu çizgidir. Çıkış ve iniş eğimli düz kısımlar ile bunlar arasındaki </a:t>
            </a:r>
            <a:r>
              <a:rPr lang="tr-TR" sz="2200" dirty="0" err="1"/>
              <a:t>eğrisel</a:t>
            </a:r>
            <a:r>
              <a:rPr lang="tr-TR" sz="2200" dirty="0"/>
              <a:t> düşey </a:t>
            </a:r>
            <a:r>
              <a:rPr lang="tr-TR" sz="2200" dirty="0" err="1"/>
              <a:t>kurbalardan</a:t>
            </a:r>
            <a:r>
              <a:rPr lang="tr-TR" sz="2200" dirty="0"/>
              <a:t> oluşan hattır. Kırmızı çizgi yolun bitmiş durumunu gösterir. </a:t>
            </a:r>
            <a:r>
              <a:rPr lang="tr-TR" sz="2200" dirty="0" err="1"/>
              <a:t>Boykesitte</a:t>
            </a:r>
            <a:r>
              <a:rPr lang="tr-TR" sz="2200" dirty="0"/>
              <a:t> kırmızı çizginin üstünde kalan kısımlar kazılacak, altında kalan kısımlar doldurulacak demektir.</a:t>
            </a:r>
          </a:p>
          <a:p>
            <a:pPr algn="just"/>
            <a:r>
              <a:rPr lang="tr-TR" sz="2200" b="1" dirty="0"/>
              <a:t>Kırmızı Kot:</a:t>
            </a:r>
            <a:r>
              <a:rPr lang="tr-TR" sz="2200" dirty="0"/>
              <a:t> Yol </a:t>
            </a:r>
            <a:r>
              <a:rPr lang="tr-TR" sz="2200" dirty="0" err="1"/>
              <a:t>boykesitinde</a:t>
            </a:r>
            <a:r>
              <a:rPr lang="tr-TR" sz="2200" dirty="0"/>
              <a:t> kırmızı çizgi üzerindeki herhangi bir noktaya ait kot.</a:t>
            </a:r>
          </a:p>
          <a:p>
            <a:pPr algn="just"/>
            <a:r>
              <a:rPr lang="tr-TR" sz="2200" b="1" dirty="0"/>
              <a:t>Enine eğim (Bombe, Yol Çatı Eğimi):</a:t>
            </a:r>
            <a:r>
              <a:rPr lang="tr-TR" sz="2200" dirty="0"/>
              <a:t> Yol yüzeyine düşen yağış sularının platformu bir an önce terk edebilmeleri için yol </a:t>
            </a:r>
            <a:r>
              <a:rPr lang="tr-TR" sz="2200" dirty="0" err="1"/>
              <a:t>enkesitine</a:t>
            </a:r>
            <a:r>
              <a:rPr lang="tr-TR" sz="2200" dirty="0"/>
              <a:t> eksenden yol dış kenarına doğru olmak üzere her iki tarafta verilen eğime denir. </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8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marL="0" indent="0" algn="just">
              <a:buNone/>
            </a:pPr>
            <a:r>
              <a:rPr lang="tr-TR" dirty="0"/>
              <a:t>Yatay </a:t>
            </a:r>
            <a:r>
              <a:rPr lang="tr-TR" dirty="0" err="1"/>
              <a:t>kurba</a:t>
            </a:r>
            <a:r>
              <a:rPr lang="tr-TR" dirty="0"/>
              <a:t> yolun dönüş yaptığı kısımlara verilen addır. Bu bölgelerde araçlar belli bir merkez etrafında ve belli bir yarıçapla dönüş yapmaktadırlar.</a:t>
            </a:r>
          </a:p>
          <a:p>
            <a:pPr marL="0" indent="0" algn="just">
              <a:buNone/>
            </a:pPr>
            <a:endParaRPr lang="tr-TR" dirty="0"/>
          </a:p>
          <a:p>
            <a:pPr marL="0" indent="0" algn="just">
              <a:buNone/>
            </a:pPr>
            <a:r>
              <a:rPr lang="tr-TR" b="1" dirty="0"/>
              <a:t>Yanal Kuvvet:</a:t>
            </a:r>
            <a:r>
              <a:rPr lang="tr-TR" dirty="0"/>
              <a:t> Enine eğim ve </a:t>
            </a:r>
            <a:r>
              <a:rPr lang="tr-TR" dirty="0" err="1"/>
              <a:t>kurbalarda</a:t>
            </a:r>
            <a:r>
              <a:rPr lang="tr-TR" dirty="0"/>
              <a:t> merkezkaç kuvvetinden ileri gelen ve taşıta hareket doğrultusuna dik yönde etkiyen kuvvettir.</a:t>
            </a:r>
          </a:p>
          <a:p>
            <a:pPr marL="0" indent="0" algn="just">
              <a:buNone/>
            </a:pPr>
            <a:r>
              <a:rPr lang="tr-TR" dirty="0"/>
              <a:t>Yanal kuvvet en iyi motosiklet gibi 2 tekerlekli  araçlarda gösterilebilir. Merkezkaç kuvveti aracı virajdan yolun dışına doğru savurmaya çalışır, motor sürücüsü, ağırlık merkezini yolun iç tarafına doğru kaydırarak, buna karşı koyacak bir merkezcil kuvvet yaratır</a:t>
            </a:r>
            <a:r>
              <a:rPr lang="tr-TR" dirty="0" smtClean="0"/>
              <a:t>.</a:t>
            </a:r>
            <a:r>
              <a:rPr lang="tr-TR" dirty="0"/>
              <a:t> </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44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22"/>
          <p:cNvSpPr>
            <a:spLocks noChangeArrowheads="1"/>
          </p:cNvSpPr>
          <p:nvPr/>
        </p:nvSpPr>
        <p:spPr bwMode="auto">
          <a:xfrm>
            <a:off x="1762298" y="125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4" name="Group 10"/>
          <p:cNvGrpSpPr>
            <a:grpSpLocks noChangeAspect="1"/>
          </p:cNvGrpSpPr>
          <p:nvPr/>
        </p:nvGrpSpPr>
        <p:grpSpPr bwMode="auto">
          <a:xfrm>
            <a:off x="1253236" y="1730325"/>
            <a:ext cx="9895743" cy="3393415"/>
            <a:chOff x="568" y="2964"/>
            <a:chExt cx="11022" cy="3780"/>
          </a:xfrm>
        </p:grpSpPr>
        <p:sp>
          <p:nvSpPr>
            <p:cNvPr id="15" name="AutoShape 21"/>
            <p:cNvSpPr>
              <a:spLocks noChangeAspect="1" noChangeArrowheads="1" noTextEdit="1"/>
            </p:cNvSpPr>
            <p:nvPr/>
          </p:nvSpPr>
          <p:spPr bwMode="auto">
            <a:xfrm>
              <a:off x="1135" y="2964"/>
              <a:ext cx="10134" cy="37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Text Box 20"/>
            <p:cNvSpPr txBox="1">
              <a:spLocks noChangeArrowheads="1"/>
            </p:cNvSpPr>
            <p:nvPr/>
          </p:nvSpPr>
          <p:spPr bwMode="auto">
            <a:xfrm>
              <a:off x="8476" y="5093"/>
              <a:ext cx="3114" cy="141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79" tIns="31090" rIns="62179" bIns="3109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Merkezkaç Kuvveti</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pSp>
          <p:nvGrpSpPr>
            <p:cNvPr id="17" name="Group 12"/>
            <p:cNvGrpSpPr>
              <a:grpSpLocks/>
            </p:cNvGrpSpPr>
            <p:nvPr/>
          </p:nvGrpSpPr>
          <p:grpSpPr bwMode="auto">
            <a:xfrm>
              <a:off x="2035" y="2964"/>
              <a:ext cx="8523" cy="3780"/>
              <a:chOff x="2035" y="2964"/>
              <a:chExt cx="8523" cy="3780"/>
            </a:xfrm>
          </p:grpSpPr>
          <p:grpSp>
            <p:nvGrpSpPr>
              <p:cNvPr id="19" name="Group 15"/>
              <p:cNvGrpSpPr>
                <a:grpSpLocks/>
              </p:cNvGrpSpPr>
              <p:nvPr/>
            </p:nvGrpSpPr>
            <p:grpSpPr bwMode="auto">
              <a:xfrm>
                <a:off x="3295" y="2964"/>
                <a:ext cx="5502" cy="3780"/>
                <a:chOff x="912" y="1593"/>
                <a:chExt cx="3513" cy="2583"/>
              </a:xfrm>
            </p:grpSpPr>
            <p:graphicFrame>
              <p:nvGraphicFramePr>
                <p:cNvPr id="22" name="Nesne 21"/>
                <p:cNvGraphicFramePr>
                  <a:graphicFrameLocks noChangeAspect="1"/>
                </p:cNvGraphicFramePr>
                <p:nvPr/>
              </p:nvGraphicFramePr>
              <p:xfrm>
                <a:off x="912" y="1593"/>
                <a:ext cx="3513" cy="2583"/>
              </p:xfrm>
              <a:graphic>
                <a:graphicData uri="http://schemas.openxmlformats.org/presentationml/2006/ole">
                  <mc:AlternateContent xmlns:mc="http://schemas.openxmlformats.org/markup-compatibility/2006">
                    <mc:Choice xmlns:v="urn:schemas-microsoft-com:vml" Requires="v">
                      <p:oleObj spid="_x0000_s2093" r:id="rId4" imgW="2619048" imgH="2066667" progId="Unknown">
                        <p:embed/>
                      </p:oleObj>
                    </mc:Choice>
                    <mc:Fallback>
                      <p:oleObj r:id="rId4" imgW="2619048" imgH="2066667" progId="Unknown">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1593"/>
                              <a:ext cx="3513" cy="2583"/>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23" name="Oval 18"/>
                <p:cNvSpPr>
                  <a:spLocks noChangeArrowheads="1"/>
                </p:cNvSpPr>
                <p:nvPr/>
              </p:nvSpPr>
              <p:spPr bwMode="auto">
                <a:xfrm rot="1542114">
                  <a:off x="3226" y="3466"/>
                  <a:ext cx="192" cy="132"/>
                </a:xfrm>
                <a:prstGeom prst="ellipse">
                  <a:avLst/>
                </a:prstGeom>
                <a:solidFill>
                  <a:srgbClr val="00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tr-TR"/>
                </a:p>
              </p:txBody>
            </p:sp>
            <p:sp>
              <p:nvSpPr>
                <p:cNvPr id="24" name="Oval 17"/>
                <p:cNvSpPr>
                  <a:spLocks noChangeArrowheads="1"/>
                </p:cNvSpPr>
                <p:nvPr/>
              </p:nvSpPr>
              <p:spPr bwMode="auto">
                <a:xfrm rot="7864359">
                  <a:off x="3078" y="2814"/>
                  <a:ext cx="192" cy="132"/>
                </a:xfrm>
                <a:prstGeom prst="ellipse">
                  <a:avLst/>
                </a:prstGeom>
                <a:solidFill>
                  <a:srgbClr val="00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tr-TR"/>
                </a:p>
              </p:txBody>
            </p:sp>
            <p:sp>
              <p:nvSpPr>
                <p:cNvPr id="25" name="Oval 16"/>
                <p:cNvSpPr>
                  <a:spLocks noChangeArrowheads="1"/>
                </p:cNvSpPr>
                <p:nvPr/>
              </p:nvSpPr>
              <p:spPr bwMode="auto">
                <a:xfrm rot="626803">
                  <a:off x="1782" y="2304"/>
                  <a:ext cx="192" cy="132"/>
                </a:xfrm>
                <a:prstGeom prst="ellipse">
                  <a:avLst/>
                </a:prstGeom>
                <a:solidFill>
                  <a:srgbClr val="00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tr-TR"/>
                </a:p>
              </p:txBody>
            </p:sp>
          </p:grpSp>
          <p:sp>
            <p:nvSpPr>
              <p:cNvPr id="20" name="Line 14"/>
              <p:cNvSpPr>
                <a:spLocks noChangeShapeType="1"/>
              </p:cNvSpPr>
              <p:nvPr/>
            </p:nvSpPr>
            <p:spPr bwMode="auto">
              <a:xfrm>
                <a:off x="7927" y="6005"/>
                <a:ext cx="2631" cy="0"/>
              </a:xfrm>
              <a:prstGeom prst="line">
                <a:avLst/>
              </a:prstGeom>
              <a:noFill/>
              <a:ln w="203200" cmpd="tri">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tr-TR"/>
              </a:p>
            </p:txBody>
          </p:sp>
          <p:sp>
            <p:nvSpPr>
              <p:cNvPr id="21" name="Line 13"/>
              <p:cNvSpPr>
                <a:spLocks noChangeShapeType="1"/>
              </p:cNvSpPr>
              <p:nvPr/>
            </p:nvSpPr>
            <p:spPr bwMode="auto">
              <a:xfrm flipH="1">
                <a:off x="2035" y="6145"/>
                <a:ext cx="4314" cy="59"/>
              </a:xfrm>
              <a:prstGeom prst="line">
                <a:avLst/>
              </a:prstGeom>
              <a:noFill/>
              <a:ln w="203200" cmpd="tri">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tr-TR"/>
              </a:p>
            </p:txBody>
          </p:sp>
        </p:grpSp>
        <p:sp>
          <p:nvSpPr>
            <p:cNvPr id="18" name="Text Box 11"/>
            <p:cNvSpPr txBox="1">
              <a:spLocks noChangeArrowheads="1"/>
            </p:cNvSpPr>
            <p:nvPr/>
          </p:nvSpPr>
          <p:spPr bwMode="auto">
            <a:xfrm>
              <a:off x="568" y="5102"/>
              <a:ext cx="2623" cy="154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79" tIns="31090" rIns="62179" bIns="310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Merkezcil Kuvvet</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pSp>
      <p:sp>
        <p:nvSpPr>
          <p:cNvPr id="26" name="Rectangle 25"/>
          <p:cNvSpPr>
            <a:spLocks noChangeArrowheads="1"/>
          </p:cNvSpPr>
          <p:nvPr/>
        </p:nvSpPr>
        <p:spPr bwMode="auto">
          <a:xfrm>
            <a:off x="4506926" y="5020565"/>
            <a:ext cx="38770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Yatay </a:t>
            </a:r>
            <a:r>
              <a:rPr kumimoji="0" lang="tr-TR" altLang="tr-TR" sz="2000" b="1"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kurbalardaki</a:t>
            </a:r>
            <a:r>
              <a:rPr kumimoji="0" lang="tr-TR" altLang="tr-TR" sz="20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yanal kuvvetler</a:t>
            </a:r>
            <a:endParaRPr kumimoji="0" lang="tr-TR" altLang="tr-T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3918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marL="0" indent="0" algn="just">
              <a:buNone/>
            </a:pPr>
            <a:r>
              <a:rPr lang="tr-TR" dirty="0"/>
              <a:t>Ancak 4 veya daha çok tekerlekli araçlarda, sürücünün kendisinin bir merkezcil kuvvet yaratması mümkün değildir. Bu sebeple yol inşaatı yapılırken yolun iç tarafa doğru eğimli yapılarak, merkezcil kuvvet yaratılması amaçlanır</a:t>
            </a:r>
            <a:r>
              <a:rPr lang="tr-TR" dirty="0" smtClean="0"/>
              <a:t>.</a:t>
            </a:r>
          </a:p>
          <a:p>
            <a:pPr marL="0" indent="0" algn="just">
              <a:buNone/>
            </a:pPr>
            <a:endParaRPr lang="tr-TR" dirty="0" smtClean="0"/>
          </a:p>
          <a:p>
            <a:pPr marL="0" indent="0" algn="just">
              <a:buNone/>
            </a:pPr>
            <a:r>
              <a:rPr lang="tr-TR" b="1" dirty="0" err="1"/>
              <a:t>Dever</a:t>
            </a:r>
            <a:r>
              <a:rPr lang="tr-TR" b="1" dirty="0"/>
              <a:t>:</a:t>
            </a:r>
            <a:r>
              <a:rPr lang="tr-TR" dirty="0"/>
              <a:t> Yatay </a:t>
            </a:r>
            <a:r>
              <a:rPr lang="tr-TR" dirty="0" err="1"/>
              <a:t>kurbalarda</a:t>
            </a:r>
            <a:r>
              <a:rPr lang="tr-TR" dirty="0"/>
              <a:t> taşıtların maruz kaldığı merkezkaç kuvvetinin etkisini azaltabilmek için, yol </a:t>
            </a:r>
            <a:r>
              <a:rPr lang="tr-TR" dirty="0" err="1"/>
              <a:t>enkesitine</a:t>
            </a:r>
            <a:r>
              <a:rPr lang="tr-TR" dirty="0"/>
              <a:t> </a:t>
            </a:r>
            <a:r>
              <a:rPr lang="tr-TR" dirty="0" err="1"/>
              <a:t>kurba</a:t>
            </a:r>
            <a:r>
              <a:rPr lang="tr-TR" dirty="0"/>
              <a:t> boyunca, içeriye doğru verilen enine </a:t>
            </a:r>
            <a:r>
              <a:rPr lang="tr-TR" dirty="0" smtClean="0"/>
              <a:t>eğimdir. Demiryollarında </a:t>
            </a:r>
            <a:r>
              <a:rPr lang="tr-TR" dirty="0" err="1" smtClean="0"/>
              <a:t>dever</a:t>
            </a:r>
            <a:r>
              <a:rPr lang="tr-TR" dirty="0" smtClean="0"/>
              <a:t> iç ve dış raylar arasındaki yükseklik farkı olarak kullanılır. Karayollarında ise % </a:t>
            </a:r>
            <a:r>
              <a:rPr lang="tr-TR" dirty="0"/>
              <a:t>ile ölçülür.</a:t>
            </a:r>
          </a:p>
          <a:p>
            <a:pPr marL="0" indent="0" algn="just">
              <a:buNone/>
            </a:pPr>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4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22"/>
          <p:cNvSpPr>
            <a:spLocks noChangeArrowheads="1"/>
          </p:cNvSpPr>
          <p:nvPr/>
        </p:nvSpPr>
        <p:spPr bwMode="auto">
          <a:xfrm>
            <a:off x="1762298" y="125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7" name="Resim 26" descr="21"/>
          <p:cNvPicPr/>
          <p:nvPr/>
        </p:nvPicPr>
        <p:blipFill>
          <a:blip r:embed="rId3"/>
          <a:srcRect/>
          <a:stretch>
            <a:fillRect/>
          </a:stretch>
        </p:blipFill>
        <p:spPr bwMode="auto">
          <a:xfrm>
            <a:off x="5095702" y="653500"/>
            <a:ext cx="6486698" cy="6078415"/>
          </a:xfrm>
          <a:prstGeom prst="rect">
            <a:avLst/>
          </a:prstGeom>
          <a:noFill/>
        </p:spPr>
      </p:pic>
    </p:spTree>
    <p:extLst>
      <p:ext uri="{BB962C8B-B14F-4D97-AF65-F5344CB8AC3E}">
        <p14:creationId xmlns:p14="http://schemas.microsoft.com/office/powerpoint/2010/main" val="528497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u="sng" dirty="0">
                <a:solidFill>
                  <a:srgbClr val="FF0000"/>
                </a:solidFill>
                <a:effectLst>
                  <a:outerShdw blurRad="38100" dist="38100" dir="2700000" algn="tl">
                    <a:srgbClr val="000000">
                      <a:alpha val="43137"/>
                    </a:srgbClr>
                  </a:outerShdw>
                </a:effectLst>
              </a:rPr>
              <a:t>TESVİYE EĞRİLİ HARİTADA GEÇKİ ARAŞTIRMASI</a:t>
            </a:r>
          </a:p>
          <a:p>
            <a:pPr marL="0" indent="0" algn="just">
              <a:buNone/>
            </a:pPr>
            <a:r>
              <a:rPr lang="tr-TR" dirty="0" err="1"/>
              <a:t>Geçki</a:t>
            </a:r>
            <a:r>
              <a:rPr lang="tr-TR" dirty="0"/>
              <a:t> araştırması için arazinin 3 boyutlu olarak düşünülmesi gereklidir. Bu sebeple 2 boyutlu bir kağıt üzerinde yüksekliklerin yani 3.boyutun tesviye (eşyükselti) eğrileriyle gösterildiği bir haritaya ihtiyaç vardır. Haritadaki her bir çizgi, belli bir kıyas kotundan aynı yükseklikteki noktaların birleşimidir. </a:t>
            </a:r>
          </a:p>
          <a:p>
            <a:pPr algn="just"/>
            <a:endParaRPr lang="tr-TR" dirty="0" smtClean="0"/>
          </a:p>
          <a:p>
            <a:pPr marL="0" indent="0" algn="just">
              <a:buNone/>
            </a:pPr>
            <a:r>
              <a:rPr lang="tr-TR" dirty="0" smtClean="0"/>
              <a:t>Uygun </a:t>
            </a:r>
            <a:r>
              <a:rPr lang="tr-TR" dirty="0"/>
              <a:t>ölçekte haritanın temininden sonra başlangıç, bitiş noktaları ve diğer ana kontrol noktaları harita üzerinde işaretlenir. Yol belli parçalara bölünüp, her bir parça tek eğimli olarak ayrı ayrı çizilecektir. Çizilecek bir parçanın başlangıç noktası A ve bitiş noktası B ise, yolun bu kısmının </a:t>
            </a:r>
            <a:r>
              <a:rPr lang="tr-TR" dirty="0" smtClean="0"/>
              <a:t>eğimi; s=H/L olarak verilir. Burada </a:t>
            </a:r>
            <a:r>
              <a:rPr lang="tr-TR" dirty="0"/>
              <a:t>H, iki nokta arasındaki kot farkı, L ise yatay mesafedir.</a:t>
            </a:r>
            <a:endParaRPr lang="tr-TR" b="1" u="sng" dirty="0" smtClean="0">
              <a:solidFill>
                <a:srgbClr val="FF0000"/>
              </a:solidFill>
              <a:effectLst>
                <a:outerShdw blurRad="38100" dist="38100" dir="2700000" algn="tl">
                  <a:srgbClr val="000000">
                    <a:alpha val="43137"/>
                  </a:srgbClr>
                </a:outerShdw>
              </a:effectLst>
            </a:endParaRP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5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5300980"/>
            <a:ext cx="10929168" cy="822234"/>
          </a:xfrm>
        </p:spPr>
        <p:txBody>
          <a:bodyPr>
            <a:noAutofit/>
          </a:bodyPr>
          <a:lstStyle/>
          <a:p>
            <a:pPr marL="0" indent="0" algn="just">
              <a:buNone/>
            </a:pPr>
            <a:r>
              <a:rPr lang="tr-TR" dirty="0" smtClean="0"/>
              <a:t>Yol boyunca yol eğiminin sabit olabilmesi için s=H/L olması, yani her bir tesviye eğrisi aralığının yatayda aynı mesafede (l) geçilmesi gerekir.</a:t>
            </a: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Tuval 87"/>
          <p:cNvGrpSpPr/>
          <p:nvPr/>
        </p:nvGrpSpPr>
        <p:grpSpPr>
          <a:xfrm>
            <a:off x="610888" y="1313391"/>
            <a:ext cx="9705339" cy="3811487"/>
            <a:chOff x="0" y="0"/>
            <a:chExt cx="6172200" cy="3657600"/>
          </a:xfrm>
        </p:grpSpPr>
        <p:sp>
          <p:nvSpPr>
            <p:cNvPr id="6" name="Dikdörtgen 5"/>
            <p:cNvSpPr/>
            <p:nvPr/>
          </p:nvSpPr>
          <p:spPr>
            <a:xfrm>
              <a:off x="0" y="0"/>
              <a:ext cx="6172200" cy="3657600"/>
            </a:xfrm>
            <a:prstGeom prst="rect">
              <a:avLst/>
            </a:prstGeom>
            <a:noFill/>
          </p:spPr>
        </p:sp>
        <p:cxnSp>
          <p:nvCxnSpPr>
            <p:cNvPr id="7" name="Line 75"/>
            <p:cNvCxnSpPr>
              <a:cxnSpLocks noChangeShapeType="1"/>
            </p:cNvCxnSpPr>
            <p:nvPr/>
          </p:nvCxnSpPr>
          <p:spPr bwMode="auto">
            <a:xfrm>
              <a:off x="685800" y="719455"/>
              <a:ext cx="49149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6"/>
            <p:cNvCxnSpPr>
              <a:cxnSpLocks noChangeShapeType="1"/>
            </p:cNvCxnSpPr>
            <p:nvPr/>
          </p:nvCxnSpPr>
          <p:spPr bwMode="auto">
            <a:xfrm>
              <a:off x="686435" y="1439545"/>
              <a:ext cx="49142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77"/>
            <p:cNvCxnSpPr>
              <a:cxnSpLocks noChangeShapeType="1"/>
            </p:cNvCxnSpPr>
            <p:nvPr/>
          </p:nvCxnSpPr>
          <p:spPr bwMode="auto">
            <a:xfrm>
              <a:off x="685800" y="2159635"/>
              <a:ext cx="49142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78"/>
            <p:cNvCxnSpPr>
              <a:cxnSpLocks noChangeShapeType="1"/>
            </p:cNvCxnSpPr>
            <p:nvPr/>
          </p:nvCxnSpPr>
          <p:spPr bwMode="auto">
            <a:xfrm>
              <a:off x="685800" y="2879725"/>
              <a:ext cx="49142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79"/>
            <p:cNvCxnSpPr>
              <a:cxnSpLocks noChangeShapeType="1"/>
            </p:cNvCxnSpPr>
            <p:nvPr/>
          </p:nvCxnSpPr>
          <p:spPr bwMode="auto">
            <a:xfrm>
              <a:off x="5372100" y="719455"/>
              <a:ext cx="635" cy="7200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Line 80"/>
            <p:cNvCxnSpPr>
              <a:cxnSpLocks noChangeShapeType="1"/>
            </p:cNvCxnSpPr>
            <p:nvPr/>
          </p:nvCxnSpPr>
          <p:spPr bwMode="auto">
            <a:xfrm>
              <a:off x="5372100" y="1442085"/>
              <a:ext cx="635" cy="7200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Line 81"/>
            <p:cNvCxnSpPr>
              <a:cxnSpLocks noChangeShapeType="1"/>
            </p:cNvCxnSpPr>
            <p:nvPr/>
          </p:nvCxnSpPr>
          <p:spPr bwMode="auto">
            <a:xfrm>
              <a:off x="5372100" y="2156460"/>
              <a:ext cx="635" cy="7200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 name="Line 82"/>
            <p:cNvCxnSpPr>
              <a:cxnSpLocks noChangeShapeType="1"/>
            </p:cNvCxnSpPr>
            <p:nvPr/>
          </p:nvCxnSpPr>
          <p:spPr bwMode="auto">
            <a:xfrm>
              <a:off x="5714365" y="704850"/>
              <a:ext cx="635" cy="216027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 name="Text Box 83"/>
            <p:cNvSpPr txBox="1">
              <a:spLocks noChangeArrowheads="1"/>
            </p:cNvSpPr>
            <p:nvPr/>
          </p:nvSpPr>
          <p:spPr bwMode="auto">
            <a:xfrm>
              <a:off x="5731510" y="145034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sp>
          <p:nvSpPr>
            <p:cNvPr id="16" name="Text Box 84"/>
            <p:cNvSpPr txBox="1">
              <a:spLocks noChangeArrowheads="1"/>
            </p:cNvSpPr>
            <p:nvPr/>
          </p:nvSpPr>
          <p:spPr bwMode="auto">
            <a:xfrm>
              <a:off x="5372100" y="91440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sp>
          <p:nvSpPr>
            <p:cNvPr id="17" name="Text Box 85"/>
            <p:cNvSpPr txBox="1">
              <a:spLocks noChangeArrowheads="1"/>
            </p:cNvSpPr>
            <p:nvPr/>
          </p:nvSpPr>
          <p:spPr bwMode="auto">
            <a:xfrm>
              <a:off x="5372100" y="160020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sp>
          <p:nvSpPr>
            <p:cNvPr id="18" name="Text Box 86"/>
            <p:cNvSpPr txBox="1">
              <a:spLocks noChangeArrowheads="1"/>
            </p:cNvSpPr>
            <p:nvPr/>
          </p:nvSpPr>
          <p:spPr bwMode="auto">
            <a:xfrm>
              <a:off x="5372100" y="228600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cxnSp>
          <p:nvCxnSpPr>
            <p:cNvPr id="19" name="Line 87"/>
            <p:cNvCxnSpPr>
              <a:cxnSpLocks noChangeShapeType="1"/>
            </p:cNvCxnSpPr>
            <p:nvPr/>
          </p:nvCxnSpPr>
          <p:spPr bwMode="auto">
            <a:xfrm flipH="1">
              <a:off x="1143000" y="714375"/>
              <a:ext cx="3314700" cy="2171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88"/>
            <p:cNvCxnSpPr>
              <a:cxnSpLocks noChangeShapeType="1"/>
            </p:cNvCxnSpPr>
            <p:nvPr/>
          </p:nvCxnSpPr>
          <p:spPr bwMode="auto">
            <a:xfrm rot="16200000">
              <a:off x="2798445" y="1772920"/>
              <a:ext cx="635" cy="33121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Text Box 89"/>
            <p:cNvSpPr txBox="1">
              <a:spLocks noChangeArrowheads="1"/>
            </p:cNvSpPr>
            <p:nvPr/>
          </p:nvSpPr>
          <p:spPr bwMode="auto">
            <a:xfrm>
              <a:off x="2743200" y="3363037"/>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L</a:t>
              </a:r>
            </a:p>
          </p:txBody>
        </p:sp>
        <p:cxnSp>
          <p:nvCxnSpPr>
            <p:cNvPr id="22" name="Line 90"/>
            <p:cNvCxnSpPr>
              <a:cxnSpLocks noChangeShapeType="1"/>
            </p:cNvCxnSpPr>
            <p:nvPr/>
          </p:nvCxnSpPr>
          <p:spPr bwMode="auto">
            <a:xfrm rot="16200000">
              <a:off x="1694815" y="2660015"/>
              <a:ext cx="635" cy="1080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Line 91"/>
            <p:cNvCxnSpPr>
              <a:cxnSpLocks noChangeShapeType="1"/>
            </p:cNvCxnSpPr>
            <p:nvPr/>
          </p:nvCxnSpPr>
          <p:spPr bwMode="auto">
            <a:xfrm rot="16200000">
              <a:off x="2797175" y="2660650"/>
              <a:ext cx="635" cy="1080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Line 92"/>
            <p:cNvCxnSpPr>
              <a:cxnSpLocks noChangeShapeType="1"/>
            </p:cNvCxnSpPr>
            <p:nvPr/>
          </p:nvCxnSpPr>
          <p:spPr bwMode="auto">
            <a:xfrm rot="16200000">
              <a:off x="3911600" y="2660015"/>
              <a:ext cx="635" cy="1080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5" name="Text Box 93"/>
            <p:cNvSpPr txBox="1">
              <a:spLocks noChangeArrowheads="1"/>
            </p:cNvSpPr>
            <p:nvPr/>
          </p:nvSpPr>
          <p:spPr bwMode="auto">
            <a:xfrm>
              <a:off x="1600200" y="2860122"/>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94"/>
            <p:cNvSpPr txBox="1">
              <a:spLocks noChangeArrowheads="1"/>
            </p:cNvSpPr>
            <p:nvPr/>
          </p:nvSpPr>
          <p:spPr bwMode="auto">
            <a:xfrm>
              <a:off x="2514600" y="2876076"/>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95"/>
            <p:cNvSpPr txBox="1">
              <a:spLocks noChangeArrowheads="1"/>
            </p:cNvSpPr>
            <p:nvPr/>
          </p:nvSpPr>
          <p:spPr bwMode="auto">
            <a:xfrm>
              <a:off x="3543300" y="2876076"/>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96"/>
            <p:cNvSpPr txBox="1">
              <a:spLocks noChangeArrowheads="1"/>
            </p:cNvSpPr>
            <p:nvPr/>
          </p:nvSpPr>
          <p:spPr bwMode="auto">
            <a:xfrm>
              <a:off x="914400" y="26289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30" name="Text Box 97"/>
            <p:cNvSpPr txBox="1">
              <a:spLocks noChangeArrowheads="1"/>
            </p:cNvSpPr>
            <p:nvPr/>
          </p:nvSpPr>
          <p:spPr bwMode="auto">
            <a:xfrm>
              <a:off x="4357852" y="32864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dirty="0">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31" name="Text Box 98"/>
            <p:cNvSpPr txBox="1">
              <a:spLocks noChangeArrowheads="1"/>
            </p:cNvSpPr>
            <p:nvPr/>
          </p:nvSpPr>
          <p:spPr bwMode="auto">
            <a:xfrm>
              <a:off x="342900" y="27432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32" name="Text Box 99"/>
            <p:cNvSpPr txBox="1">
              <a:spLocks noChangeArrowheads="1"/>
            </p:cNvSpPr>
            <p:nvPr/>
          </p:nvSpPr>
          <p:spPr bwMode="auto">
            <a:xfrm>
              <a:off x="342900" y="20574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33" name="Text Box 100"/>
            <p:cNvSpPr txBox="1">
              <a:spLocks noChangeArrowheads="1"/>
            </p:cNvSpPr>
            <p:nvPr/>
          </p:nvSpPr>
          <p:spPr bwMode="auto">
            <a:xfrm>
              <a:off x="342900" y="12573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84</a:t>
              </a:r>
            </a:p>
          </p:txBody>
        </p:sp>
        <p:sp>
          <p:nvSpPr>
            <p:cNvPr id="34" name="Text Box 101"/>
            <p:cNvSpPr txBox="1">
              <a:spLocks noChangeArrowheads="1"/>
            </p:cNvSpPr>
            <p:nvPr/>
          </p:nvSpPr>
          <p:spPr bwMode="auto">
            <a:xfrm>
              <a:off x="342900" y="5715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86</a:t>
              </a:r>
            </a:p>
          </p:txBody>
        </p:sp>
        <p:cxnSp>
          <p:nvCxnSpPr>
            <p:cNvPr id="35" name="Line 102"/>
            <p:cNvCxnSpPr>
              <a:cxnSpLocks noChangeShapeType="1"/>
            </p:cNvCxnSpPr>
            <p:nvPr/>
          </p:nvCxnSpPr>
          <p:spPr bwMode="auto">
            <a:xfrm>
              <a:off x="2247900" y="2148205"/>
              <a:ext cx="635" cy="91440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6" name="Line 103"/>
            <p:cNvCxnSpPr>
              <a:cxnSpLocks noChangeShapeType="1"/>
            </p:cNvCxnSpPr>
            <p:nvPr/>
          </p:nvCxnSpPr>
          <p:spPr bwMode="auto">
            <a:xfrm>
              <a:off x="3352800" y="1428750"/>
              <a:ext cx="635" cy="1598295"/>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7" name="Line 104"/>
            <p:cNvCxnSpPr>
              <a:cxnSpLocks noChangeShapeType="1"/>
            </p:cNvCxnSpPr>
            <p:nvPr/>
          </p:nvCxnSpPr>
          <p:spPr bwMode="auto">
            <a:xfrm>
              <a:off x="4447540" y="714375"/>
              <a:ext cx="635" cy="228219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grpSp>
      <p:sp>
        <p:nvSpPr>
          <p:cNvPr id="4" name="Dikdörtgen 3"/>
          <p:cNvSpPr/>
          <p:nvPr/>
        </p:nvSpPr>
        <p:spPr>
          <a:xfrm>
            <a:off x="3854783" y="1380843"/>
            <a:ext cx="3217547" cy="507831"/>
          </a:xfrm>
          <a:prstGeom prst="rect">
            <a:avLst/>
          </a:prstGeom>
        </p:spPr>
        <p:txBody>
          <a:bodyPr wrap="none">
            <a:spAutoFit/>
          </a:bodyPr>
          <a:lstStyle/>
          <a:p>
            <a:pPr algn="ctr">
              <a:lnSpc>
                <a:spcPct val="150000"/>
              </a:lnSpc>
              <a:spcAft>
                <a:spcPts val="300"/>
              </a:spcAft>
            </a:pPr>
            <a:r>
              <a:rPr lang="tr-TR" b="1" i="1" dirty="0">
                <a:latin typeface="Times New Roman" panose="02020603050405020304" pitchFamily="18" charset="0"/>
                <a:ea typeface="Times New Roman" panose="02020603050405020304" pitchFamily="18" charset="0"/>
                <a:cs typeface="Times New Roman" panose="02020603050405020304" pitchFamily="18" charset="0"/>
              </a:rPr>
              <a:t>Pergel açıklığı profil görünümü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392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algn="just"/>
            <a:r>
              <a:rPr lang="tr-TR" dirty="0"/>
              <a:t>A ve B noktalarını, her aralığı eşit </a:t>
            </a:r>
            <a:r>
              <a:rPr lang="tr-TR" dirty="0" smtClean="0"/>
              <a:t>(l) </a:t>
            </a:r>
            <a:r>
              <a:rPr lang="tr-TR" dirty="0"/>
              <a:t>mesafesinde geçerek birleştiren çizgiye </a:t>
            </a:r>
            <a:r>
              <a:rPr lang="tr-TR" b="1" dirty="0"/>
              <a:t>SIFIR ÇİZGİSİ</a:t>
            </a:r>
            <a:r>
              <a:rPr lang="tr-TR" dirty="0"/>
              <a:t> adı verilir. Bu çizgi üzerindeki herhangi bir noktaya ise </a:t>
            </a:r>
            <a:r>
              <a:rPr lang="tr-TR" b="1" dirty="0"/>
              <a:t>SIFIR NOKTASI</a:t>
            </a:r>
            <a:r>
              <a:rPr lang="tr-TR" dirty="0"/>
              <a:t> adı verilir. Eğer yolumuzun </a:t>
            </a:r>
            <a:r>
              <a:rPr lang="tr-TR" dirty="0" err="1"/>
              <a:t>geçkisi</a:t>
            </a:r>
            <a:r>
              <a:rPr lang="tr-TR" dirty="0"/>
              <a:t> tam olarak bu çizginin üzerinden geçirilebilirse, yani yol ekseni olarak sıfır çizgisi alınabilirse, bu yarma ve dolgularda büyük azalma sağlayacaktır</a:t>
            </a:r>
            <a:r>
              <a:rPr lang="tr-TR" dirty="0" smtClean="0"/>
              <a:t>.</a:t>
            </a:r>
          </a:p>
          <a:p>
            <a:pPr algn="just"/>
            <a:endParaRPr lang="tr-TR" dirty="0"/>
          </a:p>
          <a:p>
            <a:pPr algn="just"/>
            <a:r>
              <a:rPr lang="tr-TR" dirty="0"/>
              <a:t>Ancak tesviye eğrili harita üzerinde A’dan başlayarak tüm aralıkların aynı </a:t>
            </a:r>
            <a:r>
              <a:rPr lang="tr-TR" dirty="0" smtClean="0"/>
              <a:t>(l) </a:t>
            </a:r>
            <a:r>
              <a:rPr lang="tr-TR" dirty="0"/>
              <a:t>uzunluğuyla geçilmesi, oldukça zordur. Tesviye eğrileri düzgün olmayan, adları gibi eğri çizgiler olduklarından, iki eğri arasında sabit eğimle hareket eden tam </a:t>
            </a:r>
            <a:r>
              <a:rPr lang="tr-TR" dirty="0" smtClean="0"/>
              <a:t>(l) </a:t>
            </a:r>
            <a:r>
              <a:rPr lang="tr-TR" dirty="0"/>
              <a:t>uzunluğunda bir çizginin çizilmesi oldukça zordur. Bu sebeple sıfır çizgisine en yakın geçecek şekilde kırık doğru parçalarından oluşan </a:t>
            </a:r>
            <a:r>
              <a:rPr lang="tr-TR" b="1" dirty="0"/>
              <a:t>SIFIR </a:t>
            </a:r>
            <a:r>
              <a:rPr lang="tr-TR" b="1" dirty="0" err="1"/>
              <a:t>POLİGONU</a:t>
            </a:r>
            <a:r>
              <a:rPr lang="tr-TR" dirty="0" err="1"/>
              <a:t>’nun</a:t>
            </a:r>
            <a:r>
              <a:rPr lang="tr-TR" dirty="0"/>
              <a:t> çizilmesi gereklidir</a:t>
            </a:r>
            <a:r>
              <a:rPr lang="tr-TR" dirty="0" smtClean="0"/>
              <a:t>.</a:t>
            </a: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4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GENEL BİLGİLER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algn="just" fontAlgn="auto">
              <a:lnSpc>
                <a:spcPct val="150000"/>
              </a:lnSpc>
              <a:spcAft>
                <a:spcPts val="0"/>
              </a:spcAft>
            </a:pPr>
            <a:r>
              <a:rPr lang="tr-TR" b="1" u="sng" dirty="0" smtClean="0">
                <a:latin typeface="+mj-lt"/>
              </a:rPr>
              <a:t>Karayolu;</a:t>
            </a:r>
            <a:r>
              <a:rPr lang="tr-TR" dirty="0" smtClean="0">
                <a:latin typeface="+mj-lt"/>
              </a:rPr>
              <a:t> </a:t>
            </a:r>
            <a:r>
              <a:rPr lang="tr-TR" dirty="0">
                <a:latin typeface="+mj-lt"/>
              </a:rPr>
              <a:t>her türlü kara taşıtı ve yaya ulaşımı için oluşturulmuş ve kamunun yararlanmasına açık olan arazi şerididir</a:t>
            </a:r>
            <a:r>
              <a:rPr lang="tr-TR" dirty="0" smtClean="0">
                <a:latin typeface="+mj-lt"/>
              </a:rPr>
              <a:t>.</a:t>
            </a:r>
          </a:p>
          <a:p>
            <a:pPr algn="just" fontAlgn="auto">
              <a:lnSpc>
                <a:spcPct val="150000"/>
              </a:lnSpc>
              <a:spcAft>
                <a:spcPts val="0"/>
              </a:spcAft>
            </a:pPr>
            <a:endParaRPr lang="tr-TR" dirty="0">
              <a:latin typeface="+mj-lt"/>
            </a:endParaRPr>
          </a:p>
          <a:p>
            <a:pPr algn="just" fontAlgn="auto">
              <a:lnSpc>
                <a:spcPct val="150000"/>
              </a:lnSpc>
              <a:spcAft>
                <a:spcPts val="0"/>
              </a:spcAft>
            </a:pPr>
            <a:r>
              <a:rPr lang="tr-TR" dirty="0" smtClean="0">
                <a:latin typeface="+mj-lt"/>
              </a:rPr>
              <a:t>Karayolunun </a:t>
            </a:r>
            <a:r>
              <a:rPr lang="tr-TR" dirty="0">
                <a:latin typeface="+mj-lt"/>
              </a:rPr>
              <a:t>ulaşım amacı ile motorlu ve motorsuz</a:t>
            </a:r>
            <a:r>
              <a:rPr lang="tr-TR" b="1" dirty="0">
                <a:latin typeface="+mj-lt"/>
              </a:rPr>
              <a:t> taşıt sürücüleri</a:t>
            </a:r>
            <a:r>
              <a:rPr lang="tr-TR" dirty="0">
                <a:latin typeface="+mj-lt"/>
              </a:rPr>
              <a:t> ile </a:t>
            </a:r>
            <a:r>
              <a:rPr lang="tr-TR" b="1" dirty="0">
                <a:latin typeface="+mj-lt"/>
              </a:rPr>
              <a:t>yayalarca</a:t>
            </a:r>
            <a:r>
              <a:rPr lang="tr-TR" dirty="0">
                <a:latin typeface="+mj-lt"/>
              </a:rPr>
              <a:t> kullanılması ise </a:t>
            </a:r>
            <a:r>
              <a:rPr lang="tr-TR" b="1" u="sng" dirty="0">
                <a:latin typeface="+mj-lt"/>
              </a:rPr>
              <a:t>karayolu </a:t>
            </a:r>
            <a:r>
              <a:rPr lang="tr-TR" b="1" u="sng" dirty="0" err="1">
                <a:latin typeface="+mj-lt"/>
              </a:rPr>
              <a:t>trafiği</a:t>
            </a:r>
            <a:r>
              <a:rPr lang="tr-TR" dirty="0" err="1">
                <a:latin typeface="+mj-lt"/>
              </a:rPr>
              <a:t>’ni</a:t>
            </a:r>
            <a:r>
              <a:rPr lang="tr-TR" dirty="0">
                <a:latin typeface="+mj-lt"/>
              </a:rPr>
              <a:t> oluşturur.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30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algn="just"/>
            <a:r>
              <a:rPr lang="tr-TR" dirty="0" smtClean="0"/>
              <a:t>Bunu </a:t>
            </a:r>
            <a:r>
              <a:rPr lang="tr-TR" dirty="0"/>
              <a:t>sağlayabilmek amacıyla, A noktasından başlayarak bir pergel yardımıyla, B’ye doğru bütün tesviye eğrisi aralıklarının sırayla geçilmesi gerekir. Pergel (</a:t>
            </a:r>
            <a:r>
              <a:rPr lang="tr-TR" dirty="0" smtClean="0"/>
              <a:t>l) </a:t>
            </a:r>
            <a:r>
              <a:rPr lang="tr-TR" dirty="0"/>
              <a:t>kadar açılıp, A’dan itibaren bir sonraki tesviye eğrisi kestirilir. Aynı işlem yol boyunca devam ettirilir. Son aralıkta tam B noktasına ulaşılmaya çalışılır. Eğer B’den önce o tesviye eğrisine varılırsa, pergel açıklığı büyütülüp,  B’den ileride o tesviye eğrisine varıldıysa, pergel açıklığı küçültülüp tekrar A noktasından başlayarak sıfır poligonu çizimi yapılır. </a:t>
            </a: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6939060" cy="4641796"/>
          </a:xfrm>
        </p:spPr>
        <p:txBody>
          <a:bodyPr>
            <a:noAutofit/>
          </a:bodyPr>
          <a:lstStyle/>
          <a:p>
            <a:pPr marL="0" indent="0" algn="just">
              <a:buNone/>
            </a:pPr>
            <a:r>
              <a:rPr lang="tr-TR" b="1" u="sng" dirty="0" smtClean="0">
                <a:solidFill>
                  <a:srgbClr val="FF0000"/>
                </a:solidFill>
              </a:rPr>
              <a:t>SIFIR POLİGONU veya SIFIR ÇİZGİSİ</a:t>
            </a:r>
          </a:p>
          <a:p>
            <a:pPr algn="just"/>
            <a:r>
              <a:rPr lang="tr-TR" dirty="0" smtClean="0"/>
              <a:t>Sıfır </a:t>
            </a:r>
            <a:r>
              <a:rPr lang="tr-TR" dirty="0"/>
              <a:t>çizgisi farklı açılarda birleşen doğru parçalarından oluşur. </a:t>
            </a:r>
          </a:p>
          <a:p>
            <a:pPr algn="just"/>
            <a:r>
              <a:rPr lang="tr-TR" dirty="0" smtClean="0"/>
              <a:t>Sıfır </a:t>
            </a:r>
            <a:r>
              <a:rPr lang="tr-TR" dirty="0"/>
              <a:t>çizgisinin her kenarı </a:t>
            </a:r>
            <a:r>
              <a:rPr lang="tr-TR" b="1" dirty="0"/>
              <a:t>pergel açıklığı </a:t>
            </a:r>
            <a:r>
              <a:rPr lang="tr-TR" dirty="0"/>
              <a:t>kullanılarak elde edilir. Başlangıç noktasından itibaren, birbirini takip eden eşyükselti eğrileri arasına, uzunluğu pergel açıklığına eşit bir doğru parçası yerleştirilir. </a:t>
            </a:r>
          </a:p>
          <a:p>
            <a:pPr algn="just"/>
            <a:r>
              <a:rPr lang="tr-TR" dirty="0" smtClean="0"/>
              <a:t>Sıfır </a:t>
            </a:r>
            <a:r>
              <a:rPr lang="tr-TR" dirty="0"/>
              <a:t>çizgisi sürekli iniş yönünde veya sürekli çıkış yönünde olmalıdır. İniş veya çıkış açısından doğrultu değişikliği yapılmamalıdır. </a:t>
            </a:r>
          </a:p>
          <a:p>
            <a:pPr algn="just"/>
            <a:r>
              <a:rPr lang="tr-TR" dirty="0" smtClean="0"/>
              <a:t>Sıfır </a:t>
            </a:r>
            <a:r>
              <a:rPr lang="tr-TR" dirty="0"/>
              <a:t>çizgisini elde etmek için kullanılan eğim değeri çizgi boyunca değiştirilmemelidir. </a:t>
            </a:r>
          </a:p>
          <a:p>
            <a:pPr marL="0" indent="0" algn="just">
              <a:buNone/>
            </a:pPr>
            <a:endParaRPr lang="tr-TR" b="1" u="sng" dirty="0" smtClean="0">
              <a:solidFill>
                <a:srgbClr val="FF0000"/>
              </a:solidFill>
              <a:effectLst>
                <a:outerShdw blurRad="38100" dist="38100" dir="2700000" algn="tl">
                  <a:srgbClr val="000000">
                    <a:alpha val="43137"/>
                  </a:srgbClr>
                </a:outerShdw>
              </a:effectLst>
            </a:endParaRP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8112520" y="1994560"/>
            <a:ext cx="3873730" cy="4378036"/>
          </a:xfrm>
          <a:prstGeom prst="rect">
            <a:avLst/>
          </a:prstGeom>
        </p:spPr>
      </p:pic>
    </p:spTree>
    <p:extLst>
      <p:ext uri="{BB962C8B-B14F-4D97-AF65-F5344CB8AC3E}">
        <p14:creationId xmlns:p14="http://schemas.microsoft.com/office/powerpoint/2010/main" val="3124250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sp>
        <p:nvSpPr>
          <p:cNvPr id="3" name="İçerik Yer Tutucusu 2"/>
          <p:cNvSpPr>
            <a:spLocks noGrp="1"/>
          </p:cNvSpPr>
          <p:nvPr>
            <p:ph idx="1"/>
          </p:nvPr>
        </p:nvSpPr>
        <p:spPr>
          <a:xfrm>
            <a:off x="891529" y="1481418"/>
            <a:ext cx="10297401" cy="4641796"/>
          </a:xfrm>
        </p:spPr>
        <p:txBody>
          <a:bodyPr>
            <a:noAutofit/>
          </a:bodyPr>
          <a:lstStyle/>
          <a:p>
            <a:pPr marL="0" indent="0" algn="just">
              <a:buNone/>
            </a:pPr>
            <a:endParaRPr lang="tr-TR" b="1" u="sng" dirty="0" smtClean="0">
              <a:solidFill>
                <a:srgbClr val="FF0000"/>
              </a:solidFill>
              <a:effectLst>
                <a:outerShdw blurRad="38100" dist="38100" dir="2700000" algn="tl">
                  <a:srgbClr val="000000">
                    <a:alpha val="43137"/>
                  </a:srgbClr>
                </a:outerShdw>
              </a:effectLst>
            </a:endParaRP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Object 3"/>
          <p:cNvGraphicFramePr>
            <a:graphicFrameLocks noChangeAspect="1"/>
          </p:cNvGraphicFramePr>
          <p:nvPr>
            <p:extLst>
              <p:ext uri="{D42A27DB-BD31-4B8C-83A1-F6EECF244321}">
                <p14:modId xmlns:p14="http://schemas.microsoft.com/office/powerpoint/2010/main" val="795819881"/>
              </p:ext>
            </p:extLst>
          </p:nvPr>
        </p:nvGraphicFramePr>
        <p:xfrm>
          <a:off x="5522267" y="2123900"/>
          <a:ext cx="1460500" cy="730250"/>
        </p:xfrm>
        <a:graphic>
          <a:graphicData uri="http://schemas.openxmlformats.org/presentationml/2006/ole">
            <mc:AlternateContent xmlns:mc="http://schemas.openxmlformats.org/markup-compatibility/2006">
              <mc:Choice xmlns:v="urn:schemas-microsoft-com:vml" Requires="v">
                <p:oleObj spid="_x0000_s1114" name="Equation" r:id="rId4" imgW="787320" imgH="393480" progId="Equation.3">
                  <p:embed/>
                </p:oleObj>
              </mc:Choice>
              <mc:Fallback>
                <p:oleObj name="Equation" r:id="rId4" imgW="787320" imgH="393480" progId="Equation.3">
                  <p:embed/>
                  <p:pic>
                    <p:nvPicPr>
                      <p:cNvPr id="140291" name="Object 3"/>
                      <p:cNvPicPr>
                        <a:picLocks noChangeAspect="1" noChangeArrowheads="1"/>
                      </p:cNvPicPr>
                      <p:nvPr/>
                    </p:nvPicPr>
                    <p:blipFill>
                      <a:blip r:embed="rId5"/>
                      <a:srcRect/>
                      <a:stretch>
                        <a:fillRect/>
                      </a:stretch>
                    </p:blipFill>
                    <p:spPr bwMode="auto">
                      <a:xfrm>
                        <a:off x="5522267" y="2123900"/>
                        <a:ext cx="14605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5"/>
          <p:cNvGraphicFramePr>
            <a:graphicFrameLocks noChangeAspect="1"/>
          </p:cNvGraphicFramePr>
          <p:nvPr>
            <p:extLst>
              <p:ext uri="{D42A27DB-BD31-4B8C-83A1-F6EECF244321}">
                <p14:modId xmlns:p14="http://schemas.microsoft.com/office/powerpoint/2010/main" val="2174166718"/>
              </p:ext>
            </p:extLst>
          </p:nvPr>
        </p:nvGraphicFramePr>
        <p:xfrm>
          <a:off x="5537200" y="3357563"/>
          <a:ext cx="2443163" cy="760412"/>
        </p:xfrm>
        <a:graphic>
          <a:graphicData uri="http://schemas.openxmlformats.org/presentationml/2006/ole">
            <mc:AlternateContent xmlns:mc="http://schemas.openxmlformats.org/markup-compatibility/2006">
              <mc:Choice xmlns:v="urn:schemas-microsoft-com:vml" Requires="v">
                <p:oleObj spid="_x0000_s1115" name="Denklem" r:id="rId6" imgW="1346040" imgH="419040" progId="Equation.3">
                  <p:embed/>
                </p:oleObj>
              </mc:Choice>
              <mc:Fallback>
                <p:oleObj name="Denklem" r:id="rId6" imgW="1346040" imgH="419040" progId="Equation.3">
                  <p:embed/>
                  <p:pic>
                    <p:nvPicPr>
                      <p:cNvPr id="140303" name="Object 15"/>
                      <p:cNvPicPr>
                        <a:picLocks noChangeAspect="1" noChangeArrowheads="1"/>
                      </p:cNvPicPr>
                      <p:nvPr/>
                    </p:nvPicPr>
                    <p:blipFill>
                      <a:blip r:embed="rId7"/>
                      <a:srcRect/>
                      <a:stretch>
                        <a:fillRect/>
                      </a:stretch>
                    </p:blipFill>
                    <p:spPr bwMode="auto">
                      <a:xfrm>
                        <a:off x="5537200" y="3357563"/>
                        <a:ext cx="2443163"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reeform 4"/>
          <p:cNvSpPr>
            <a:spLocks/>
          </p:cNvSpPr>
          <p:nvPr/>
        </p:nvSpPr>
        <p:spPr bwMode="auto">
          <a:xfrm rot="10800000">
            <a:off x="1439217" y="3012900"/>
            <a:ext cx="2768600" cy="1524000"/>
          </a:xfrm>
          <a:custGeom>
            <a:avLst/>
            <a:gdLst/>
            <a:ahLst/>
            <a:cxnLst>
              <a:cxn ang="0">
                <a:pos x="688" y="944"/>
              </a:cxn>
              <a:cxn ang="0">
                <a:pos x="592" y="944"/>
              </a:cxn>
              <a:cxn ang="0">
                <a:pos x="64" y="848"/>
              </a:cxn>
              <a:cxn ang="0">
                <a:pos x="208" y="416"/>
              </a:cxn>
              <a:cxn ang="0">
                <a:pos x="1024" y="32"/>
              </a:cxn>
              <a:cxn ang="0">
                <a:pos x="1744" y="224"/>
              </a:cxn>
            </a:cxnLst>
            <a:rect l="0" t="0" r="r" b="b"/>
            <a:pathLst>
              <a:path w="1744" h="960">
                <a:moveTo>
                  <a:pt x="688" y="944"/>
                </a:moveTo>
                <a:cubicBezTo>
                  <a:pt x="692" y="952"/>
                  <a:pt x="696" y="960"/>
                  <a:pt x="592" y="944"/>
                </a:cubicBezTo>
                <a:cubicBezTo>
                  <a:pt x="488" y="928"/>
                  <a:pt x="128" y="936"/>
                  <a:pt x="64" y="848"/>
                </a:cubicBezTo>
                <a:cubicBezTo>
                  <a:pt x="0" y="760"/>
                  <a:pt x="48" y="552"/>
                  <a:pt x="208" y="416"/>
                </a:cubicBezTo>
                <a:cubicBezTo>
                  <a:pt x="368" y="280"/>
                  <a:pt x="768" y="64"/>
                  <a:pt x="1024" y="32"/>
                </a:cubicBezTo>
                <a:cubicBezTo>
                  <a:pt x="1280" y="0"/>
                  <a:pt x="1512" y="112"/>
                  <a:pt x="1744" y="224"/>
                </a:cubicBezTo>
              </a:path>
            </a:pathLst>
          </a:custGeom>
          <a:noFill/>
          <a:ln w="25400">
            <a:solidFill>
              <a:schemeClr val="tx1"/>
            </a:solidFill>
            <a:round/>
            <a:headEnd/>
            <a:tailEnd/>
          </a:ln>
          <a:effectLst/>
        </p:spPr>
        <p:txBody>
          <a:bodyPr/>
          <a:lstStyle/>
          <a:p>
            <a:endParaRPr lang="en-US"/>
          </a:p>
        </p:txBody>
      </p:sp>
      <p:sp>
        <p:nvSpPr>
          <p:cNvPr id="9" name="Freeform 5"/>
          <p:cNvSpPr>
            <a:spLocks/>
          </p:cNvSpPr>
          <p:nvPr/>
        </p:nvSpPr>
        <p:spPr bwMode="auto">
          <a:xfrm>
            <a:off x="1502717" y="2612850"/>
            <a:ext cx="3405187" cy="2630488"/>
          </a:xfrm>
          <a:custGeom>
            <a:avLst/>
            <a:gdLst/>
            <a:ahLst/>
            <a:cxnLst>
              <a:cxn ang="0">
                <a:pos x="1104" y="12"/>
              </a:cxn>
              <a:cxn ang="0">
                <a:pos x="1624" y="36"/>
              </a:cxn>
              <a:cxn ang="0">
                <a:pos x="2008" y="228"/>
              </a:cxn>
              <a:cxn ang="0">
                <a:pos x="2128" y="468"/>
              </a:cxn>
              <a:cxn ang="0">
                <a:pos x="2112" y="626"/>
              </a:cxn>
              <a:cxn ang="0">
                <a:pos x="1953" y="1145"/>
              </a:cxn>
              <a:cxn ang="0">
                <a:pos x="1046" y="1606"/>
              </a:cxn>
              <a:cxn ang="0">
                <a:pos x="0" y="1452"/>
              </a:cxn>
            </a:cxnLst>
            <a:rect l="0" t="0" r="r" b="b"/>
            <a:pathLst>
              <a:path w="2145" h="1657">
                <a:moveTo>
                  <a:pt x="1104" y="12"/>
                </a:moveTo>
                <a:cubicBezTo>
                  <a:pt x="1191" y="16"/>
                  <a:pt x="1473" y="0"/>
                  <a:pt x="1624" y="36"/>
                </a:cubicBezTo>
                <a:cubicBezTo>
                  <a:pt x="1775" y="72"/>
                  <a:pt x="1924" y="156"/>
                  <a:pt x="2008" y="228"/>
                </a:cubicBezTo>
                <a:cubicBezTo>
                  <a:pt x="2092" y="300"/>
                  <a:pt x="2111" y="402"/>
                  <a:pt x="2128" y="468"/>
                </a:cubicBezTo>
                <a:cubicBezTo>
                  <a:pt x="2145" y="534"/>
                  <a:pt x="2141" y="513"/>
                  <a:pt x="2112" y="626"/>
                </a:cubicBezTo>
                <a:cubicBezTo>
                  <a:pt x="2083" y="739"/>
                  <a:pt x="2131" y="982"/>
                  <a:pt x="1953" y="1145"/>
                </a:cubicBezTo>
                <a:cubicBezTo>
                  <a:pt x="1774" y="1308"/>
                  <a:pt x="1371" y="1555"/>
                  <a:pt x="1046" y="1606"/>
                </a:cubicBezTo>
                <a:cubicBezTo>
                  <a:pt x="721" y="1657"/>
                  <a:pt x="218" y="1484"/>
                  <a:pt x="0" y="1452"/>
                </a:cubicBezTo>
              </a:path>
            </a:pathLst>
          </a:custGeom>
          <a:noFill/>
          <a:ln w="25400">
            <a:solidFill>
              <a:schemeClr val="tx1"/>
            </a:solidFill>
            <a:round/>
            <a:headEnd/>
            <a:tailEnd/>
          </a:ln>
          <a:effectLst/>
        </p:spPr>
        <p:txBody>
          <a:bodyPr/>
          <a:lstStyle/>
          <a:p>
            <a:endParaRPr lang="en-US"/>
          </a:p>
        </p:txBody>
      </p:sp>
      <p:sp>
        <p:nvSpPr>
          <p:cNvPr id="10" name="Freeform 6"/>
          <p:cNvSpPr>
            <a:spLocks/>
          </p:cNvSpPr>
          <p:nvPr/>
        </p:nvSpPr>
        <p:spPr bwMode="auto">
          <a:xfrm rot="10800000">
            <a:off x="1286817" y="2708100"/>
            <a:ext cx="2768600" cy="1524000"/>
          </a:xfrm>
          <a:custGeom>
            <a:avLst/>
            <a:gdLst/>
            <a:ahLst/>
            <a:cxnLst>
              <a:cxn ang="0">
                <a:pos x="688" y="944"/>
              </a:cxn>
              <a:cxn ang="0">
                <a:pos x="592" y="944"/>
              </a:cxn>
              <a:cxn ang="0">
                <a:pos x="64" y="848"/>
              </a:cxn>
              <a:cxn ang="0">
                <a:pos x="208" y="416"/>
              </a:cxn>
              <a:cxn ang="0">
                <a:pos x="1024" y="32"/>
              </a:cxn>
              <a:cxn ang="0">
                <a:pos x="1744" y="224"/>
              </a:cxn>
            </a:cxnLst>
            <a:rect l="0" t="0" r="r" b="b"/>
            <a:pathLst>
              <a:path w="1744" h="960">
                <a:moveTo>
                  <a:pt x="688" y="944"/>
                </a:moveTo>
                <a:cubicBezTo>
                  <a:pt x="692" y="952"/>
                  <a:pt x="696" y="960"/>
                  <a:pt x="592" y="944"/>
                </a:cubicBezTo>
                <a:cubicBezTo>
                  <a:pt x="488" y="928"/>
                  <a:pt x="128" y="936"/>
                  <a:pt x="64" y="848"/>
                </a:cubicBezTo>
                <a:cubicBezTo>
                  <a:pt x="0" y="760"/>
                  <a:pt x="48" y="552"/>
                  <a:pt x="208" y="416"/>
                </a:cubicBezTo>
                <a:cubicBezTo>
                  <a:pt x="368" y="280"/>
                  <a:pt x="768" y="64"/>
                  <a:pt x="1024" y="32"/>
                </a:cubicBezTo>
                <a:cubicBezTo>
                  <a:pt x="1280" y="0"/>
                  <a:pt x="1512" y="112"/>
                  <a:pt x="1744" y="224"/>
                </a:cubicBezTo>
              </a:path>
            </a:pathLst>
          </a:custGeom>
          <a:noFill/>
          <a:ln w="25400" cap="flat">
            <a:solidFill>
              <a:schemeClr val="tx1"/>
            </a:solidFill>
            <a:prstDash val="dash"/>
            <a:round/>
            <a:headEnd/>
            <a:tailEnd/>
          </a:ln>
          <a:effectLst/>
        </p:spPr>
        <p:txBody>
          <a:bodyPr/>
          <a:lstStyle/>
          <a:p>
            <a:endParaRPr lang="en-US"/>
          </a:p>
        </p:txBody>
      </p:sp>
      <p:sp>
        <p:nvSpPr>
          <p:cNvPr id="11" name="Line 7"/>
          <p:cNvSpPr>
            <a:spLocks noChangeShapeType="1"/>
          </p:cNvSpPr>
          <p:nvPr/>
        </p:nvSpPr>
        <p:spPr bwMode="auto">
          <a:xfrm>
            <a:off x="3191817" y="4308300"/>
            <a:ext cx="1524000" cy="0"/>
          </a:xfrm>
          <a:prstGeom prst="line">
            <a:avLst/>
          </a:prstGeom>
          <a:noFill/>
          <a:ln w="25400">
            <a:solidFill>
              <a:srgbClr val="FF0000"/>
            </a:solidFill>
            <a:round/>
            <a:headEnd type="stealth" w="med" len="lg"/>
            <a:tailEnd type="stealth" w="med" len="lg"/>
          </a:ln>
          <a:effectLst/>
        </p:spPr>
        <p:txBody>
          <a:bodyPr/>
          <a:lstStyle/>
          <a:p>
            <a:endParaRPr lang="en-US"/>
          </a:p>
        </p:txBody>
      </p:sp>
      <p:sp>
        <p:nvSpPr>
          <p:cNvPr id="12" name="Line 8"/>
          <p:cNvSpPr>
            <a:spLocks noChangeShapeType="1"/>
          </p:cNvSpPr>
          <p:nvPr/>
        </p:nvSpPr>
        <p:spPr bwMode="auto">
          <a:xfrm flipV="1">
            <a:off x="3191817" y="3927300"/>
            <a:ext cx="0" cy="381000"/>
          </a:xfrm>
          <a:prstGeom prst="line">
            <a:avLst/>
          </a:prstGeom>
          <a:noFill/>
          <a:ln w="25400">
            <a:solidFill>
              <a:srgbClr val="FF0000"/>
            </a:solidFill>
            <a:round/>
            <a:headEnd type="stealth" w="med" len="lg"/>
            <a:tailEnd type="stealth" w="med" len="lg"/>
          </a:ln>
          <a:effectLst/>
        </p:spPr>
        <p:txBody>
          <a:bodyPr/>
          <a:lstStyle/>
          <a:p>
            <a:endParaRPr lang="en-US"/>
          </a:p>
        </p:txBody>
      </p:sp>
      <p:sp>
        <p:nvSpPr>
          <p:cNvPr id="13" name="Line 9"/>
          <p:cNvSpPr>
            <a:spLocks noChangeShapeType="1"/>
          </p:cNvSpPr>
          <p:nvPr/>
        </p:nvSpPr>
        <p:spPr bwMode="auto">
          <a:xfrm>
            <a:off x="3191817" y="3927300"/>
            <a:ext cx="1524000" cy="381000"/>
          </a:xfrm>
          <a:prstGeom prst="line">
            <a:avLst/>
          </a:prstGeom>
          <a:noFill/>
          <a:ln w="25400">
            <a:solidFill>
              <a:srgbClr val="0000FF"/>
            </a:solidFill>
            <a:round/>
            <a:headEnd/>
            <a:tailEnd/>
          </a:ln>
          <a:effectLst/>
        </p:spPr>
        <p:txBody>
          <a:bodyPr/>
          <a:lstStyle/>
          <a:p>
            <a:endParaRPr lang="en-US"/>
          </a:p>
        </p:txBody>
      </p:sp>
      <p:graphicFrame>
        <p:nvGraphicFramePr>
          <p:cNvPr id="14" name="Object 10"/>
          <p:cNvGraphicFramePr>
            <a:graphicFrameLocks noChangeAspect="1"/>
          </p:cNvGraphicFramePr>
          <p:nvPr>
            <p:extLst>
              <p:ext uri="{D42A27DB-BD31-4B8C-83A1-F6EECF244321}">
                <p14:modId xmlns:p14="http://schemas.microsoft.com/office/powerpoint/2010/main" val="3841232571"/>
              </p:ext>
            </p:extLst>
          </p:nvPr>
        </p:nvGraphicFramePr>
        <p:xfrm>
          <a:off x="3864917" y="4136850"/>
          <a:ext cx="236537" cy="217488"/>
        </p:xfrm>
        <a:graphic>
          <a:graphicData uri="http://schemas.openxmlformats.org/presentationml/2006/ole">
            <mc:AlternateContent xmlns:mc="http://schemas.openxmlformats.org/markup-compatibility/2006">
              <mc:Choice xmlns:v="urn:schemas-microsoft-com:vml" Requires="v">
                <p:oleObj spid="_x0000_s1116" name="Equation" r:id="rId8" imgW="152280" imgH="139680" progId="Equation.3">
                  <p:embed/>
                </p:oleObj>
              </mc:Choice>
              <mc:Fallback>
                <p:oleObj name="Equation" r:id="rId8" imgW="152280" imgH="139680" progId="Equation.3">
                  <p:embed/>
                  <p:pic>
                    <p:nvPicPr>
                      <p:cNvPr id="14029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4917" y="4136850"/>
                        <a:ext cx="23653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1"/>
          <p:cNvSpPr txBox="1">
            <a:spLocks noChangeArrowheads="1"/>
          </p:cNvSpPr>
          <p:nvPr/>
        </p:nvSpPr>
        <p:spPr bwMode="auto">
          <a:xfrm>
            <a:off x="891529" y="4743275"/>
            <a:ext cx="508000" cy="366713"/>
          </a:xfrm>
          <a:prstGeom prst="rect">
            <a:avLst/>
          </a:prstGeom>
          <a:noFill/>
          <a:ln w="9525">
            <a:noFill/>
            <a:miter lim="800000"/>
            <a:headEnd/>
            <a:tailEnd/>
          </a:ln>
          <a:effectLst/>
        </p:spPr>
        <p:txBody>
          <a:bodyPr wrap="none">
            <a:spAutoFit/>
          </a:bodyPr>
          <a:lstStyle/>
          <a:p>
            <a:pPr algn="l" eaLnBrk="0" hangingPunct="0"/>
            <a:r>
              <a:rPr lang="tr-TR">
                <a:latin typeface="Garamond" pitchFamily="18" charset="0"/>
              </a:rPr>
              <a:t>550</a:t>
            </a:r>
            <a:endParaRPr lang="en-US">
              <a:latin typeface="Garamond" pitchFamily="18" charset="0"/>
            </a:endParaRPr>
          </a:p>
        </p:txBody>
      </p:sp>
      <p:sp>
        <p:nvSpPr>
          <p:cNvPr id="16" name="Text Box 12"/>
          <p:cNvSpPr txBox="1">
            <a:spLocks noChangeArrowheads="1"/>
          </p:cNvSpPr>
          <p:nvPr/>
        </p:nvSpPr>
        <p:spPr bwMode="auto">
          <a:xfrm>
            <a:off x="891529" y="3981275"/>
            <a:ext cx="511679" cy="369332"/>
          </a:xfrm>
          <a:prstGeom prst="rect">
            <a:avLst/>
          </a:prstGeom>
          <a:noFill/>
          <a:ln w="9525">
            <a:noFill/>
            <a:miter lim="800000"/>
            <a:headEnd/>
            <a:tailEnd/>
          </a:ln>
          <a:effectLst/>
        </p:spPr>
        <p:txBody>
          <a:bodyPr wrap="none">
            <a:spAutoFit/>
          </a:bodyPr>
          <a:lstStyle/>
          <a:p>
            <a:pPr algn="l" eaLnBrk="0" hangingPunct="0"/>
            <a:r>
              <a:rPr lang="tr-TR" dirty="0" smtClean="0">
                <a:latin typeface="Garamond" pitchFamily="18" charset="0"/>
              </a:rPr>
              <a:t>552</a:t>
            </a:r>
            <a:endParaRPr lang="en-US" dirty="0">
              <a:latin typeface="Garamond" pitchFamily="18" charset="0"/>
            </a:endParaRPr>
          </a:p>
        </p:txBody>
      </p:sp>
      <p:sp>
        <p:nvSpPr>
          <p:cNvPr id="17" name="Text Box 13"/>
          <p:cNvSpPr txBox="1">
            <a:spLocks noChangeArrowheads="1"/>
          </p:cNvSpPr>
          <p:nvPr/>
        </p:nvSpPr>
        <p:spPr bwMode="auto">
          <a:xfrm>
            <a:off x="3696642" y="4321000"/>
            <a:ext cx="298450" cy="366713"/>
          </a:xfrm>
          <a:prstGeom prst="rect">
            <a:avLst/>
          </a:prstGeom>
          <a:noFill/>
          <a:ln w="9525">
            <a:noFill/>
            <a:miter lim="800000"/>
            <a:headEnd/>
            <a:tailEnd/>
          </a:ln>
          <a:effectLst/>
        </p:spPr>
        <p:txBody>
          <a:bodyPr wrap="none">
            <a:spAutoFit/>
          </a:bodyPr>
          <a:lstStyle/>
          <a:p>
            <a:pPr algn="l" eaLnBrk="0" hangingPunct="0"/>
            <a:r>
              <a:rPr lang="tr-TR">
                <a:solidFill>
                  <a:srgbClr val="FF0066"/>
                </a:solidFill>
                <a:latin typeface="Tahoma" charset="0"/>
              </a:rPr>
              <a:t>L</a:t>
            </a:r>
            <a:endParaRPr lang="en-US">
              <a:solidFill>
                <a:srgbClr val="FF0066"/>
              </a:solidFill>
              <a:latin typeface="Tahoma" charset="0"/>
            </a:endParaRPr>
          </a:p>
        </p:txBody>
      </p:sp>
      <p:sp>
        <p:nvSpPr>
          <p:cNvPr id="18" name="Text Box 14"/>
          <p:cNvSpPr txBox="1">
            <a:spLocks noChangeArrowheads="1"/>
          </p:cNvSpPr>
          <p:nvPr/>
        </p:nvSpPr>
        <p:spPr bwMode="auto">
          <a:xfrm>
            <a:off x="2858442" y="4016200"/>
            <a:ext cx="311150" cy="366713"/>
          </a:xfrm>
          <a:prstGeom prst="rect">
            <a:avLst/>
          </a:prstGeom>
          <a:noFill/>
          <a:ln w="9525">
            <a:noFill/>
            <a:miter lim="800000"/>
            <a:headEnd/>
            <a:tailEnd/>
          </a:ln>
          <a:effectLst/>
        </p:spPr>
        <p:txBody>
          <a:bodyPr wrap="none">
            <a:spAutoFit/>
          </a:bodyPr>
          <a:lstStyle/>
          <a:p>
            <a:pPr algn="l" eaLnBrk="0" hangingPunct="0"/>
            <a:r>
              <a:rPr lang="tr-TR">
                <a:solidFill>
                  <a:srgbClr val="FF0066"/>
                </a:solidFill>
                <a:latin typeface="Tahoma" charset="0"/>
              </a:rPr>
              <a:t>h</a:t>
            </a:r>
            <a:endParaRPr lang="en-US">
              <a:solidFill>
                <a:srgbClr val="FF0066"/>
              </a:solidFill>
              <a:latin typeface="Tahoma" charset="0"/>
            </a:endParaRPr>
          </a:p>
        </p:txBody>
      </p:sp>
      <p:graphicFrame>
        <p:nvGraphicFramePr>
          <p:cNvPr id="19" name="Object 16"/>
          <p:cNvGraphicFramePr>
            <a:graphicFrameLocks noChangeAspect="1"/>
          </p:cNvGraphicFramePr>
          <p:nvPr>
            <p:extLst>
              <p:ext uri="{D42A27DB-BD31-4B8C-83A1-F6EECF244321}">
                <p14:modId xmlns:p14="http://schemas.microsoft.com/office/powerpoint/2010/main" val="65434640"/>
              </p:ext>
            </p:extLst>
          </p:nvPr>
        </p:nvGraphicFramePr>
        <p:xfrm>
          <a:off x="7362825" y="4745038"/>
          <a:ext cx="2609850" cy="727075"/>
        </p:xfrm>
        <a:graphic>
          <a:graphicData uri="http://schemas.openxmlformats.org/presentationml/2006/ole">
            <mc:AlternateContent xmlns:mc="http://schemas.openxmlformats.org/markup-compatibility/2006">
              <mc:Choice xmlns:v="urn:schemas-microsoft-com:vml" Requires="v">
                <p:oleObj spid="_x0000_s1117" name="Denklem" r:id="rId10" imgW="1485720" imgH="393480" progId="Equation.3">
                  <p:embed/>
                </p:oleObj>
              </mc:Choice>
              <mc:Fallback>
                <p:oleObj name="Denklem" r:id="rId10" imgW="1485720" imgH="393480" progId="Equation.3">
                  <p:embed/>
                  <p:pic>
                    <p:nvPicPr>
                      <p:cNvPr id="140304" name="Object 16"/>
                      <p:cNvPicPr>
                        <a:picLocks noChangeAspect="1" noChangeArrowheads="1"/>
                      </p:cNvPicPr>
                      <p:nvPr/>
                    </p:nvPicPr>
                    <p:blipFill>
                      <a:blip r:embed="rId11"/>
                      <a:srcRect/>
                      <a:stretch>
                        <a:fillRect/>
                      </a:stretch>
                    </p:blipFill>
                    <p:spPr bwMode="auto">
                      <a:xfrm>
                        <a:off x="7362825" y="4745038"/>
                        <a:ext cx="2609850" cy="727075"/>
                      </a:xfrm>
                      <a:prstGeom prst="rect">
                        <a:avLst/>
                      </a:prstGeom>
                      <a:noFill/>
                      <a:extLst/>
                    </p:spPr>
                  </p:pic>
                </p:oleObj>
              </mc:Fallback>
            </mc:AlternateContent>
          </a:graphicData>
        </a:graphic>
      </p:graphicFrame>
      <p:sp>
        <p:nvSpPr>
          <p:cNvPr id="20" name="Text Box 17"/>
          <p:cNvSpPr txBox="1">
            <a:spLocks noChangeArrowheads="1"/>
          </p:cNvSpPr>
          <p:nvPr/>
        </p:nvSpPr>
        <p:spPr bwMode="auto">
          <a:xfrm>
            <a:off x="5534967" y="2909036"/>
            <a:ext cx="1952779" cy="400110"/>
          </a:xfrm>
          <a:prstGeom prst="rect">
            <a:avLst/>
          </a:prstGeom>
          <a:noFill/>
          <a:ln w="9525">
            <a:noFill/>
            <a:miter lim="800000"/>
            <a:headEnd/>
            <a:tailEnd/>
          </a:ln>
          <a:effectLst/>
        </p:spPr>
        <p:txBody>
          <a:bodyPr wrap="none">
            <a:spAutoFit/>
          </a:bodyPr>
          <a:lstStyle/>
          <a:p>
            <a:pPr algn="l" eaLnBrk="0" hangingPunct="0"/>
            <a:r>
              <a:rPr lang="tr-TR" sz="2000" b="1" dirty="0" smtClean="0">
                <a:latin typeface="Calibri Light" panose="020F0302020204030204" pitchFamily="34" charset="0"/>
              </a:rPr>
              <a:t>Eğer eğim </a:t>
            </a:r>
            <a:r>
              <a:rPr lang="tr-TR" sz="2000" b="1" dirty="0" smtClean="0">
                <a:latin typeface="Calibri Light" panose="020F0302020204030204" pitchFamily="34" charset="0"/>
              </a:rPr>
              <a:t>% 4 </a:t>
            </a:r>
            <a:r>
              <a:rPr lang="tr-TR" sz="2000" b="1" dirty="0" smtClean="0">
                <a:latin typeface="Calibri Light" panose="020F0302020204030204" pitchFamily="34" charset="0"/>
              </a:rPr>
              <a:t>ise</a:t>
            </a:r>
            <a:endParaRPr lang="tr-TR" sz="2000" b="1" dirty="0">
              <a:latin typeface="Calibri Light" panose="020F0302020204030204" pitchFamily="34" charset="0"/>
              <a:cs typeface="Tahoma" charset="0"/>
            </a:endParaRPr>
          </a:p>
        </p:txBody>
      </p:sp>
      <p:sp>
        <p:nvSpPr>
          <p:cNvPr id="21" name="Text Box 18"/>
          <p:cNvSpPr txBox="1">
            <a:spLocks noChangeArrowheads="1"/>
          </p:cNvSpPr>
          <p:nvPr/>
        </p:nvSpPr>
        <p:spPr bwMode="auto">
          <a:xfrm>
            <a:off x="5546558" y="4190681"/>
            <a:ext cx="2729658" cy="400110"/>
          </a:xfrm>
          <a:prstGeom prst="rect">
            <a:avLst/>
          </a:prstGeom>
          <a:noFill/>
          <a:ln w="9525">
            <a:noFill/>
            <a:miter lim="800000"/>
            <a:headEnd/>
            <a:tailEnd/>
          </a:ln>
          <a:effectLst/>
        </p:spPr>
        <p:txBody>
          <a:bodyPr wrap="none">
            <a:spAutoFit/>
          </a:bodyPr>
          <a:lstStyle/>
          <a:p>
            <a:pPr algn="l" eaLnBrk="0" hangingPunct="0"/>
            <a:r>
              <a:rPr lang="tr-TR" sz="2000" b="1" dirty="0">
                <a:latin typeface="Calibri Light" panose="020F0302020204030204" pitchFamily="34" charset="0"/>
              </a:rPr>
              <a:t>Harita ölçeği  </a:t>
            </a:r>
            <a:r>
              <a:rPr lang="tr-TR" sz="2000" b="1" dirty="0" smtClean="0">
                <a:latin typeface="Calibri Light" panose="020F0302020204030204" pitchFamily="34" charset="0"/>
              </a:rPr>
              <a:t>1:2.000  </a:t>
            </a:r>
            <a:r>
              <a:rPr lang="tr-TR" sz="2000" b="1" dirty="0" smtClean="0">
                <a:latin typeface="Calibri Light" panose="020F0302020204030204" pitchFamily="34" charset="0"/>
              </a:rPr>
              <a:t>ise</a:t>
            </a:r>
            <a:endParaRPr lang="tr-TR" sz="2000" b="1" dirty="0">
              <a:latin typeface="Calibri Light" panose="020F0302020204030204" pitchFamily="34" charset="0"/>
              <a:cs typeface="Tahoma" charset="0"/>
            </a:endParaRPr>
          </a:p>
        </p:txBody>
      </p:sp>
      <p:sp>
        <p:nvSpPr>
          <p:cNvPr id="22" name="Text Box 21"/>
          <p:cNvSpPr txBox="1">
            <a:spLocks noChangeArrowheads="1"/>
          </p:cNvSpPr>
          <p:nvPr/>
        </p:nvSpPr>
        <p:spPr bwMode="auto">
          <a:xfrm>
            <a:off x="5546558" y="4893421"/>
            <a:ext cx="1676400" cy="400110"/>
          </a:xfrm>
          <a:prstGeom prst="rect">
            <a:avLst/>
          </a:prstGeom>
          <a:noFill/>
          <a:ln w="9525">
            <a:noFill/>
            <a:miter lim="800000"/>
            <a:headEnd/>
            <a:tailEnd/>
          </a:ln>
          <a:effectLst/>
        </p:spPr>
        <p:txBody>
          <a:bodyPr wrap="square">
            <a:spAutoFit/>
          </a:bodyPr>
          <a:lstStyle/>
          <a:p>
            <a:pPr eaLnBrk="0" hangingPunct="0"/>
            <a:r>
              <a:rPr lang="tr-TR" sz="2000" b="1" dirty="0">
                <a:solidFill>
                  <a:srgbClr val="002060"/>
                </a:solidFill>
                <a:latin typeface="Calibri Light" panose="020F0302020204030204" pitchFamily="34" charset="0"/>
              </a:rPr>
              <a:t>Pergel Açıklığı</a:t>
            </a:r>
            <a:endParaRPr lang="en-US" sz="2000" b="1" dirty="0">
              <a:solidFill>
                <a:srgbClr val="002060"/>
              </a:solidFill>
              <a:latin typeface="Calibri Light" panose="020F0302020204030204" pitchFamily="34" charset="0"/>
            </a:endParaRPr>
          </a:p>
        </p:txBody>
      </p:sp>
      <p:pic>
        <p:nvPicPr>
          <p:cNvPr id="23" name="Picture 23" descr="MCj03077650000[1]"/>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10153773" y="4684840"/>
            <a:ext cx="654050" cy="918115"/>
          </a:xfrm>
          <a:prstGeom prst="rect">
            <a:avLst/>
          </a:prstGeom>
          <a:noFill/>
        </p:spPr>
      </p:pic>
      <p:sp>
        <p:nvSpPr>
          <p:cNvPr id="4" name="Dikdörtgen 3"/>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Tree>
    <p:extLst>
      <p:ext uri="{BB962C8B-B14F-4D97-AF65-F5344CB8AC3E}">
        <p14:creationId xmlns:p14="http://schemas.microsoft.com/office/powerpoint/2010/main" val="749820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545286" y="3396569"/>
            <a:ext cx="4103687" cy="137001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lnSpc>
                <a:spcPct val="150000"/>
              </a:lnSpc>
              <a:buFont typeface="Wingdings" pitchFamily="2" charset="2"/>
              <a:buNone/>
            </a:pPr>
            <a:r>
              <a:rPr lang="tr-TR" sz="2000" dirty="0" smtClean="0">
                <a:latin typeface="Calibri Light" panose="020F0302020204030204" pitchFamily="34" charset="0"/>
              </a:rPr>
              <a:t>Pergeli, pergel açıklığı kadar açıp A noktasından B noktasına ulaşmaya çalışın.</a:t>
            </a:r>
            <a:endParaRPr lang="en-US" sz="2000" dirty="0">
              <a:latin typeface="Calibri Light" panose="020F0302020204030204" pitchFamily="34" charset="0"/>
            </a:endParaRPr>
          </a:p>
        </p:txBody>
      </p:sp>
      <p:sp>
        <p:nvSpPr>
          <p:cNvPr id="7" name="Freeform 3"/>
          <p:cNvSpPr>
            <a:spLocks/>
          </p:cNvSpPr>
          <p:nvPr/>
        </p:nvSpPr>
        <p:spPr bwMode="auto">
          <a:xfrm>
            <a:off x="1336030" y="2659969"/>
            <a:ext cx="1382713" cy="1230313"/>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8" name="Freeform 4"/>
          <p:cNvSpPr>
            <a:spLocks/>
          </p:cNvSpPr>
          <p:nvPr/>
        </p:nvSpPr>
        <p:spPr bwMode="auto">
          <a:xfrm>
            <a:off x="891530" y="2520269"/>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9" name="Freeform 5"/>
          <p:cNvSpPr>
            <a:spLocks/>
          </p:cNvSpPr>
          <p:nvPr/>
        </p:nvSpPr>
        <p:spPr bwMode="auto">
          <a:xfrm>
            <a:off x="1259830" y="2621869"/>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10" name="Freeform 6"/>
          <p:cNvSpPr>
            <a:spLocks/>
          </p:cNvSpPr>
          <p:nvPr/>
        </p:nvSpPr>
        <p:spPr bwMode="auto">
          <a:xfrm>
            <a:off x="980430" y="2621869"/>
            <a:ext cx="3167063" cy="1970088"/>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11" name="Freeform 7"/>
          <p:cNvSpPr>
            <a:spLocks/>
          </p:cNvSpPr>
          <p:nvPr/>
        </p:nvSpPr>
        <p:spPr bwMode="auto">
          <a:xfrm>
            <a:off x="2567930" y="34846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12" name="Text Box 8"/>
          <p:cNvSpPr txBox="1">
            <a:spLocks noChangeArrowheads="1"/>
          </p:cNvSpPr>
          <p:nvPr/>
        </p:nvSpPr>
        <p:spPr bwMode="auto">
          <a:xfrm>
            <a:off x="4726930" y="3021403"/>
            <a:ext cx="343364" cy="369332"/>
          </a:xfrm>
          <a:prstGeom prst="rect">
            <a:avLst/>
          </a:prstGeom>
          <a:solidFill>
            <a:schemeClr val="bg1"/>
          </a:solid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13" name="Text Box 9"/>
          <p:cNvSpPr txBox="1">
            <a:spLocks noChangeArrowheads="1"/>
          </p:cNvSpPr>
          <p:nvPr/>
        </p:nvSpPr>
        <p:spPr bwMode="auto">
          <a:xfrm>
            <a:off x="2160272" y="3177494"/>
            <a:ext cx="343364" cy="369332"/>
          </a:xfrm>
          <a:prstGeom prst="rect">
            <a:avLst/>
          </a:prstGeom>
          <a:solidFill>
            <a:schemeClr val="bg1"/>
          </a:solidFill>
          <a:ln w="9525">
            <a:noFill/>
            <a:miter lim="800000"/>
            <a:headEnd/>
            <a:tailEnd/>
          </a:ln>
          <a:effectLst/>
        </p:spPr>
        <p:txBody>
          <a:bodyPr wrap="none">
            <a:spAutoFit/>
          </a:bodyPr>
          <a:lstStyle/>
          <a:p>
            <a:pPr algn="l" eaLnBrk="0" hangingPunct="0"/>
            <a:r>
              <a:rPr lang="tr-TR" b="1">
                <a:latin typeface="Tahoma" charset="0"/>
              </a:rPr>
              <a:t>B</a:t>
            </a:r>
            <a:endParaRPr lang="en-US" b="1">
              <a:latin typeface="Tahoma" charset="0"/>
            </a:endParaRPr>
          </a:p>
        </p:txBody>
      </p:sp>
      <p:pic>
        <p:nvPicPr>
          <p:cNvPr id="26" name="Picture 25" descr="MCj03054490000[1]"/>
          <p:cNvPicPr>
            <a:picLocks noChangeAspect="1" noChangeArrowheads="1"/>
          </p:cNvPicPr>
          <p:nvPr/>
        </p:nvPicPr>
        <p:blipFill>
          <a:blip r:embed="rId3" cstate="print"/>
          <a:srcRect/>
          <a:stretch>
            <a:fillRect/>
          </a:stretch>
        </p:blipFill>
        <p:spPr bwMode="auto">
          <a:xfrm>
            <a:off x="7210072" y="2555194"/>
            <a:ext cx="774116" cy="841375"/>
          </a:xfrm>
          <a:prstGeom prst="rect">
            <a:avLst/>
          </a:prstGeom>
          <a:noFill/>
        </p:spPr>
      </p:pic>
      <p:sp>
        <p:nvSpPr>
          <p:cNvPr id="29" name="Freeform 7"/>
          <p:cNvSpPr>
            <a:spLocks/>
          </p:cNvSpPr>
          <p:nvPr/>
        </p:nvSpPr>
        <p:spPr bwMode="auto">
          <a:xfrm>
            <a:off x="4701530" y="33394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30" name="Freeform 7"/>
          <p:cNvSpPr>
            <a:spLocks/>
          </p:cNvSpPr>
          <p:nvPr/>
        </p:nvSpPr>
        <p:spPr bwMode="auto">
          <a:xfrm>
            <a:off x="4015730" y="37132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31" name="Freeform 7"/>
          <p:cNvSpPr>
            <a:spLocks/>
          </p:cNvSpPr>
          <p:nvPr/>
        </p:nvSpPr>
        <p:spPr bwMode="auto">
          <a:xfrm>
            <a:off x="3253730" y="39418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17" name="Dikdörtgen 16"/>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Tree>
    <p:extLst>
      <p:ext uri="{BB962C8B-B14F-4D97-AF65-F5344CB8AC3E}">
        <p14:creationId xmlns:p14="http://schemas.microsoft.com/office/powerpoint/2010/main" val="2467910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Freeform 10"/>
          <p:cNvSpPr>
            <a:spLocks/>
          </p:cNvSpPr>
          <p:nvPr/>
        </p:nvSpPr>
        <p:spPr bwMode="auto">
          <a:xfrm>
            <a:off x="1336030" y="2659969"/>
            <a:ext cx="1382713" cy="1230313"/>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15" name="Freeform 11"/>
          <p:cNvSpPr>
            <a:spLocks/>
          </p:cNvSpPr>
          <p:nvPr/>
        </p:nvSpPr>
        <p:spPr bwMode="auto">
          <a:xfrm>
            <a:off x="891530" y="2520269"/>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16" name="Freeform 12"/>
          <p:cNvSpPr>
            <a:spLocks/>
          </p:cNvSpPr>
          <p:nvPr/>
        </p:nvSpPr>
        <p:spPr bwMode="auto">
          <a:xfrm>
            <a:off x="1259830" y="2621869"/>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17" name="Freeform 13"/>
          <p:cNvSpPr>
            <a:spLocks/>
          </p:cNvSpPr>
          <p:nvPr/>
        </p:nvSpPr>
        <p:spPr bwMode="auto">
          <a:xfrm>
            <a:off x="980430" y="2621869"/>
            <a:ext cx="3167063" cy="1970088"/>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18" name="Freeform 14"/>
          <p:cNvSpPr>
            <a:spLocks/>
          </p:cNvSpPr>
          <p:nvPr/>
        </p:nvSpPr>
        <p:spPr bwMode="auto">
          <a:xfrm>
            <a:off x="4079230" y="3206069"/>
            <a:ext cx="571500" cy="333375"/>
          </a:xfrm>
          <a:custGeom>
            <a:avLst/>
            <a:gdLst/>
            <a:ahLst/>
            <a:cxnLst>
              <a:cxn ang="0">
                <a:pos x="360" y="0"/>
              </a:cxn>
              <a:cxn ang="0">
                <a:pos x="0" y="210"/>
              </a:cxn>
            </a:cxnLst>
            <a:rect l="0" t="0" r="r" b="b"/>
            <a:pathLst>
              <a:path w="360" h="210">
                <a:moveTo>
                  <a:pt x="360" y="0"/>
                </a:moveTo>
                <a:lnTo>
                  <a:pt x="0" y="210"/>
                </a:lnTo>
              </a:path>
            </a:pathLst>
          </a:custGeom>
          <a:noFill/>
          <a:ln w="28575">
            <a:solidFill>
              <a:srgbClr val="FF0000"/>
            </a:solidFill>
            <a:round/>
            <a:headEnd type="oval" w="med" len="med"/>
            <a:tailEnd type="oval" w="med" len="med"/>
          </a:ln>
          <a:effectLst/>
        </p:spPr>
        <p:txBody>
          <a:bodyPr/>
          <a:lstStyle/>
          <a:p>
            <a:endParaRPr lang="en-US"/>
          </a:p>
        </p:txBody>
      </p:sp>
      <p:sp>
        <p:nvSpPr>
          <p:cNvPr id="19" name="Freeform 15"/>
          <p:cNvSpPr>
            <a:spLocks/>
          </p:cNvSpPr>
          <p:nvPr/>
        </p:nvSpPr>
        <p:spPr bwMode="auto">
          <a:xfrm>
            <a:off x="3329930" y="3548968"/>
            <a:ext cx="749300" cy="341313"/>
          </a:xfrm>
          <a:custGeom>
            <a:avLst/>
            <a:gdLst/>
            <a:ahLst/>
            <a:cxnLst>
              <a:cxn ang="0">
                <a:pos x="552" y="0"/>
              </a:cxn>
              <a:cxn ang="0">
                <a:pos x="0" y="264"/>
              </a:cxn>
            </a:cxnLst>
            <a:rect l="0" t="0" r="r" b="b"/>
            <a:pathLst>
              <a:path w="552" h="264">
                <a:moveTo>
                  <a:pt x="552" y="0"/>
                </a:moveTo>
                <a:lnTo>
                  <a:pt x="0" y="264"/>
                </a:lnTo>
              </a:path>
            </a:pathLst>
          </a:custGeom>
          <a:noFill/>
          <a:ln w="28575">
            <a:solidFill>
              <a:srgbClr val="FF0000"/>
            </a:solidFill>
            <a:round/>
            <a:headEnd type="oval" w="med" len="med"/>
            <a:tailEnd type="oval" w="med" len="med"/>
          </a:ln>
          <a:effectLst/>
        </p:spPr>
        <p:txBody>
          <a:bodyPr/>
          <a:lstStyle/>
          <a:p>
            <a:endParaRPr lang="en-US"/>
          </a:p>
        </p:txBody>
      </p:sp>
      <p:sp>
        <p:nvSpPr>
          <p:cNvPr id="20" name="Line 16"/>
          <p:cNvSpPr>
            <a:spLocks noChangeShapeType="1"/>
          </p:cNvSpPr>
          <p:nvPr/>
        </p:nvSpPr>
        <p:spPr bwMode="auto">
          <a:xfrm flipH="1" flipV="1">
            <a:off x="2593330" y="3434669"/>
            <a:ext cx="736600" cy="455612"/>
          </a:xfrm>
          <a:prstGeom prst="line">
            <a:avLst/>
          </a:prstGeom>
          <a:noFill/>
          <a:ln w="28575">
            <a:solidFill>
              <a:srgbClr val="FF0000"/>
            </a:solidFill>
            <a:round/>
            <a:headEnd type="oval" w="med" len="med"/>
            <a:tailEnd type="oval" w="med" len="med"/>
          </a:ln>
          <a:effectLst/>
        </p:spPr>
        <p:txBody>
          <a:bodyPr/>
          <a:lstStyle/>
          <a:p>
            <a:endParaRPr lang="en-US"/>
          </a:p>
        </p:txBody>
      </p:sp>
      <p:sp>
        <p:nvSpPr>
          <p:cNvPr id="21" name="Text Box 17"/>
          <p:cNvSpPr txBox="1">
            <a:spLocks noChangeArrowheads="1"/>
          </p:cNvSpPr>
          <p:nvPr/>
        </p:nvSpPr>
        <p:spPr bwMode="auto">
          <a:xfrm>
            <a:off x="4701530" y="2898094"/>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22" name="Text Box 18"/>
          <p:cNvSpPr txBox="1">
            <a:spLocks noChangeArrowheads="1"/>
          </p:cNvSpPr>
          <p:nvPr/>
        </p:nvSpPr>
        <p:spPr bwMode="auto">
          <a:xfrm>
            <a:off x="2224566" y="3126694"/>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B</a:t>
            </a:r>
            <a:endParaRPr lang="en-US" b="1" dirty="0">
              <a:latin typeface="Tahoma" charset="0"/>
            </a:endParaRPr>
          </a:p>
        </p:txBody>
      </p:sp>
      <p:sp>
        <p:nvSpPr>
          <p:cNvPr id="23" name="Text Box 19"/>
          <p:cNvSpPr txBox="1">
            <a:spLocks noChangeArrowheads="1"/>
          </p:cNvSpPr>
          <p:nvPr/>
        </p:nvSpPr>
        <p:spPr bwMode="auto">
          <a:xfrm>
            <a:off x="2882255" y="3237819"/>
            <a:ext cx="298450" cy="366713"/>
          </a:xfrm>
          <a:prstGeom prst="rect">
            <a:avLst/>
          </a:prstGeom>
          <a:noFill/>
          <a:ln w="9525">
            <a:noFill/>
            <a:miter lim="800000"/>
            <a:headEnd/>
            <a:tailEnd/>
          </a:ln>
          <a:effectLst/>
        </p:spPr>
        <p:txBody>
          <a:bodyPr wrap="none">
            <a:spAutoFit/>
          </a:bodyPr>
          <a:lstStyle/>
          <a:p>
            <a:pPr algn="l" eaLnBrk="0" hangingPunct="0"/>
            <a:r>
              <a:rPr lang="tr-TR">
                <a:latin typeface="Tahoma" charset="0"/>
              </a:rPr>
              <a:t>L</a:t>
            </a:r>
            <a:endParaRPr lang="en-US">
              <a:latin typeface="Tahoma" charset="0"/>
            </a:endParaRPr>
          </a:p>
        </p:txBody>
      </p:sp>
      <p:sp>
        <p:nvSpPr>
          <p:cNvPr id="24" name="Text Box 20"/>
          <p:cNvSpPr txBox="1">
            <a:spLocks noChangeArrowheads="1"/>
          </p:cNvSpPr>
          <p:nvPr/>
        </p:nvSpPr>
        <p:spPr bwMode="auto">
          <a:xfrm>
            <a:off x="3507730" y="3206069"/>
            <a:ext cx="298450" cy="366713"/>
          </a:xfrm>
          <a:prstGeom prst="rect">
            <a:avLst/>
          </a:prstGeom>
          <a:noFill/>
          <a:ln w="9525">
            <a:noFill/>
            <a:miter lim="800000"/>
            <a:headEnd/>
            <a:tailEnd/>
          </a:ln>
          <a:effectLst/>
        </p:spPr>
        <p:txBody>
          <a:bodyPr wrap="none">
            <a:spAutoFit/>
          </a:bodyPr>
          <a:lstStyle/>
          <a:p>
            <a:pPr algn="l" eaLnBrk="0" hangingPunct="0"/>
            <a:r>
              <a:rPr lang="tr-TR">
                <a:latin typeface="Tahoma" charset="0"/>
              </a:rPr>
              <a:t>L</a:t>
            </a:r>
            <a:endParaRPr lang="en-US">
              <a:latin typeface="Tahoma" charset="0"/>
            </a:endParaRPr>
          </a:p>
        </p:txBody>
      </p:sp>
      <p:sp>
        <p:nvSpPr>
          <p:cNvPr id="25" name="Text Box 21"/>
          <p:cNvSpPr txBox="1">
            <a:spLocks noChangeArrowheads="1"/>
          </p:cNvSpPr>
          <p:nvPr/>
        </p:nvSpPr>
        <p:spPr bwMode="auto">
          <a:xfrm>
            <a:off x="4117330" y="2901269"/>
            <a:ext cx="298450" cy="366713"/>
          </a:xfrm>
          <a:prstGeom prst="rect">
            <a:avLst/>
          </a:prstGeom>
          <a:noFill/>
          <a:ln w="9525">
            <a:noFill/>
            <a:miter lim="800000"/>
            <a:headEnd/>
            <a:tailEnd/>
          </a:ln>
          <a:effectLst/>
        </p:spPr>
        <p:txBody>
          <a:bodyPr wrap="none">
            <a:spAutoFit/>
          </a:bodyPr>
          <a:lstStyle/>
          <a:p>
            <a:pPr algn="l" eaLnBrk="0" hangingPunct="0"/>
            <a:r>
              <a:rPr lang="tr-TR">
                <a:latin typeface="Tahoma" charset="0"/>
              </a:rPr>
              <a:t>L</a:t>
            </a:r>
            <a:endParaRPr lang="en-US">
              <a:latin typeface="Tahoma" charset="0"/>
            </a:endParaRPr>
          </a:p>
        </p:txBody>
      </p:sp>
      <p:sp>
        <p:nvSpPr>
          <p:cNvPr id="27" name="Rectangle 26"/>
          <p:cNvSpPr>
            <a:spLocks noChangeArrowheads="1"/>
          </p:cNvSpPr>
          <p:nvPr/>
        </p:nvSpPr>
        <p:spPr bwMode="auto">
          <a:xfrm>
            <a:off x="891530" y="5126944"/>
            <a:ext cx="5018588" cy="1295400"/>
          </a:xfrm>
          <a:prstGeom prst="rect">
            <a:avLst/>
          </a:prstGeom>
          <a:noFill/>
          <a:ln w="9525">
            <a:noFill/>
            <a:miter lim="800000"/>
            <a:headEnd/>
            <a:tailEnd/>
          </a:ln>
          <a:effectLst/>
        </p:spPr>
        <p:txBody>
          <a:bodyPr/>
          <a:lstStyle/>
          <a:p>
            <a:pPr>
              <a:lnSpc>
                <a:spcPct val="150000"/>
              </a:lnSpc>
              <a:spcBef>
                <a:spcPct val="20000"/>
              </a:spcBef>
              <a:buClr>
                <a:schemeClr val="accent1"/>
              </a:buClr>
              <a:buSzPct val="65000"/>
              <a:buFont typeface="Wingdings" pitchFamily="2" charset="2"/>
              <a:buNone/>
            </a:pPr>
            <a:r>
              <a:rPr lang="tr-TR" sz="2000" dirty="0">
                <a:latin typeface="Calibri Light" panose="020F0302020204030204" pitchFamily="34" charset="0"/>
              </a:rPr>
              <a:t>Daha sonra </a:t>
            </a:r>
            <a:r>
              <a:rPr lang="tr-TR" sz="2000" dirty="0" smtClean="0">
                <a:latin typeface="Calibri Light" panose="020F0302020204030204" pitchFamily="34" charset="0"/>
              </a:rPr>
              <a:t>noktaları cetvel ile birleştirin.</a:t>
            </a:r>
            <a:endParaRPr lang="en-US" sz="2000" dirty="0">
              <a:latin typeface="Calibri Light" panose="020F0302020204030204" pitchFamily="34" charset="0"/>
            </a:endParaRPr>
          </a:p>
        </p:txBody>
      </p:sp>
      <p:sp>
        <p:nvSpPr>
          <p:cNvPr id="26" name="Dikdörtgen 25"/>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cxnSp>
        <p:nvCxnSpPr>
          <p:cNvPr id="5" name="Düz Ok Bağlayıcısı 4"/>
          <p:cNvCxnSpPr/>
          <p:nvPr/>
        </p:nvCxnSpPr>
        <p:spPr>
          <a:xfrm flipV="1">
            <a:off x="6927273" y="2914941"/>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Düz Ok Bağlayıcısı 28"/>
          <p:cNvCxnSpPr/>
          <p:nvPr/>
        </p:nvCxnSpPr>
        <p:spPr>
          <a:xfrm flipV="1">
            <a:off x="6927273" y="4824022"/>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Metin kutusu 8"/>
          <p:cNvSpPr txBox="1"/>
          <p:nvPr/>
        </p:nvSpPr>
        <p:spPr>
          <a:xfrm>
            <a:off x="6782955" y="2520269"/>
            <a:ext cx="1095236" cy="369332"/>
          </a:xfrm>
          <a:prstGeom prst="rect">
            <a:avLst/>
          </a:prstGeom>
          <a:noFill/>
        </p:spPr>
        <p:txBody>
          <a:bodyPr wrap="none" rtlCol="0">
            <a:spAutoFit/>
          </a:bodyPr>
          <a:lstStyle/>
          <a:p>
            <a:r>
              <a:rPr lang="tr-TR" dirty="0" smtClean="0"/>
              <a:t>Kotlar, m</a:t>
            </a:r>
            <a:endParaRPr lang="tr-TR" dirty="0"/>
          </a:p>
        </p:txBody>
      </p:sp>
      <p:sp>
        <p:nvSpPr>
          <p:cNvPr id="30" name="Metin kutusu 29"/>
          <p:cNvSpPr txBox="1"/>
          <p:nvPr/>
        </p:nvSpPr>
        <p:spPr>
          <a:xfrm>
            <a:off x="10571018" y="4639356"/>
            <a:ext cx="492443" cy="369332"/>
          </a:xfrm>
          <a:prstGeom prst="rect">
            <a:avLst/>
          </a:prstGeom>
          <a:noFill/>
        </p:spPr>
        <p:txBody>
          <a:bodyPr wrap="none" rtlCol="0">
            <a:spAutoFit/>
          </a:bodyPr>
          <a:lstStyle/>
          <a:p>
            <a:r>
              <a:rPr lang="tr-TR" dirty="0" smtClean="0"/>
              <a:t>km</a:t>
            </a:r>
            <a:endParaRPr lang="tr-TR" dirty="0"/>
          </a:p>
        </p:txBody>
      </p:sp>
      <p:cxnSp>
        <p:nvCxnSpPr>
          <p:cNvPr id="11" name="Düz Bağlayıcı 10"/>
          <p:cNvCxnSpPr/>
          <p:nvPr/>
        </p:nvCxnSpPr>
        <p:spPr>
          <a:xfrm flipV="1">
            <a:off x="6927273" y="3509991"/>
            <a:ext cx="2539630" cy="1314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887225" y="479017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7746203" y="43468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8549778" y="391733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9394903" y="3501701"/>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Sağ Ok 34"/>
          <p:cNvSpPr/>
          <p:nvPr/>
        </p:nvSpPr>
        <p:spPr>
          <a:xfrm>
            <a:off x="5278582" y="3548968"/>
            <a:ext cx="1094509" cy="590044"/>
          </a:xfrm>
          <a:prstGeom prst="rightArrow">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36" name="Text Box 25"/>
          <p:cNvSpPr txBox="1">
            <a:spLocks noChangeArrowheads="1"/>
          </p:cNvSpPr>
          <p:nvPr/>
        </p:nvSpPr>
        <p:spPr bwMode="auto">
          <a:xfrm>
            <a:off x="9466903" y="3267426"/>
            <a:ext cx="492836"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A</a:t>
            </a:r>
            <a:endParaRPr lang="en-US" b="1" dirty="0">
              <a:latin typeface="Tahoma" charset="0"/>
            </a:endParaRPr>
          </a:p>
        </p:txBody>
      </p:sp>
      <p:sp>
        <p:nvSpPr>
          <p:cNvPr id="37" name="Text Box 26"/>
          <p:cNvSpPr txBox="1">
            <a:spLocks noChangeArrowheads="1"/>
          </p:cNvSpPr>
          <p:nvPr/>
        </p:nvSpPr>
        <p:spPr bwMode="auto">
          <a:xfrm>
            <a:off x="6730810" y="4837935"/>
            <a:ext cx="492836"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B</a:t>
            </a:r>
            <a:endParaRPr lang="en-US" b="1" dirty="0">
              <a:latin typeface="Tahoma" charset="0"/>
            </a:endParaRPr>
          </a:p>
        </p:txBody>
      </p:sp>
    </p:spTree>
    <p:extLst>
      <p:ext uri="{BB962C8B-B14F-4D97-AF65-F5344CB8AC3E}">
        <p14:creationId xmlns:p14="http://schemas.microsoft.com/office/powerpoint/2010/main" val="8500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 name="Freeform 2"/>
          <p:cNvSpPr>
            <a:spLocks/>
          </p:cNvSpPr>
          <p:nvPr/>
        </p:nvSpPr>
        <p:spPr bwMode="auto">
          <a:xfrm>
            <a:off x="1054100" y="2611718"/>
            <a:ext cx="1382713" cy="1230313"/>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51" name="Freeform 3"/>
          <p:cNvSpPr>
            <a:spLocks/>
          </p:cNvSpPr>
          <p:nvPr/>
        </p:nvSpPr>
        <p:spPr bwMode="auto">
          <a:xfrm>
            <a:off x="609600" y="2472018"/>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52" name="Freeform 4"/>
          <p:cNvSpPr>
            <a:spLocks/>
          </p:cNvSpPr>
          <p:nvPr/>
        </p:nvSpPr>
        <p:spPr bwMode="auto">
          <a:xfrm>
            <a:off x="977900" y="2573618"/>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53" name="Freeform 5"/>
          <p:cNvSpPr>
            <a:spLocks/>
          </p:cNvSpPr>
          <p:nvPr/>
        </p:nvSpPr>
        <p:spPr bwMode="auto">
          <a:xfrm>
            <a:off x="708025" y="2545043"/>
            <a:ext cx="3167063" cy="1970088"/>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54" name="Text Box 7"/>
          <p:cNvSpPr txBox="1">
            <a:spLocks noChangeArrowheads="1"/>
          </p:cNvSpPr>
          <p:nvPr/>
        </p:nvSpPr>
        <p:spPr bwMode="auto">
          <a:xfrm>
            <a:off x="4495800" y="2960968"/>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55" name="Text Box 8"/>
          <p:cNvSpPr txBox="1">
            <a:spLocks noChangeArrowheads="1"/>
          </p:cNvSpPr>
          <p:nvPr/>
        </p:nvSpPr>
        <p:spPr bwMode="auto">
          <a:xfrm>
            <a:off x="1854200" y="3118128"/>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B</a:t>
            </a:r>
            <a:endParaRPr lang="en-US" b="1" dirty="0">
              <a:latin typeface="Tahoma" charset="0"/>
            </a:endParaRPr>
          </a:p>
        </p:txBody>
      </p:sp>
      <p:sp>
        <p:nvSpPr>
          <p:cNvPr id="56" name="Line 9"/>
          <p:cNvSpPr>
            <a:spLocks noChangeShapeType="1"/>
          </p:cNvSpPr>
          <p:nvPr/>
        </p:nvSpPr>
        <p:spPr bwMode="auto">
          <a:xfrm flipH="1" flipV="1">
            <a:off x="2238044" y="3480081"/>
            <a:ext cx="911554" cy="215900"/>
          </a:xfrm>
          <a:prstGeom prst="line">
            <a:avLst/>
          </a:prstGeom>
          <a:noFill/>
          <a:ln w="28575">
            <a:solidFill>
              <a:srgbClr val="FF0000"/>
            </a:solidFill>
            <a:round/>
            <a:headEnd type="oval" w="med" len="med"/>
            <a:tailEnd type="oval" w="med" len="med"/>
          </a:ln>
          <a:effectLst/>
        </p:spPr>
        <p:txBody>
          <a:bodyPr/>
          <a:lstStyle/>
          <a:p>
            <a:endParaRPr lang="en-US"/>
          </a:p>
        </p:txBody>
      </p:sp>
      <p:sp>
        <p:nvSpPr>
          <p:cNvPr id="57" name="Rectangle 13"/>
          <p:cNvSpPr>
            <a:spLocks noChangeArrowheads="1"/>
          </p:cNvSpPr>
          <p:nvPr/>
        </p:nvSpPr>
        <p:spPr bwMode="auto">
          <a:xfrm>
            <a:off x="1363544" y="5366032"/>
            <a:ext cx="3657600" cy="12954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None/>
            </a:pPr>
            <a:r>
              <a:rPr lang="tr-TR" sz="2600" b="1" dirty="0">
                <a:latin typeface="Calibri Light" panose="020F0302020204030204" pitchFamily="34" charset="0"/>
              </a:rPr>
              <a:t>YANLIŞ</a:t>
            </a:r>
          </a:p>
          <a:p>
            <a:pPr marL="342900" indent="-342900">
              <a:spcBef>
                <a:spcPct val="20000"/>
              </a:spcBef>
              <a:buClr>
                <a:schemeClr val="accent1"/>
              </a:buClr>
              <a:buSzPct val="65000"/>
              <a:buFont typeface="Wingdings" pitchFamily="2" charset="2"/>
              <a:buNone/>
            </a:pPr>
            <a:r>
              <a:rPr lang="tr-TR" sz="2600" dirty="0">
                <a:latin typeface="Calibri Light" panose="020F0302020204030204" pitchFamily="34" charset="0"/>
              </a:rPr>
              <a:t>Çıkış-iniş.</a:t>
            </a:r>
            <a:endParaRPr lang="en-US" sz="2600" dirty="0">
              <a:latin typeface="Calibri Light" panose="020F0302020204030204" pitchFamily="34" charset="0"/>
            </a:endParaRPr>
          </a:p>
        </p:txBody>
      </p:sp>
      <p:sp>
        <p:nvSpPr>
          <p:cNvPr id="58" name="Line 16"/>
          <p:cNvSpPr>
            <a:spLocks noChangeShapeType="1"/>
          </p:cNvSpPr>
          <p:nvPr/>
        </p:nvSpPr>
        <p:spPr bwMode="auto">
          <a:xfrm flipH="1" flipV="1">
            <a:off x="3602038" y="3005417"/>
            <a:ext cx="779462" cy="187325"/>
          </a:xfrm>
          <a:prstGeom prst="line">
            <a:avLst/>
          </a:prstGeom>
          <a:noFill/>
          <a:ln w="28575">
            <a:solidFill>
              <a:srgbClr val="FF0000"/>
            </a:solidFill>
            <a:round/>
            <a:headEnd type="oval" w="med" len="med"/>
            <a:tailEnd type="oval" w="med" len="med"/>
          </a:ln>
          <a:effectLst/>
        </p:spPr>
        <p:txBody>
          <a:bodyPr/>
          <a:lstStyle/>
          <a:p>
            <a:endParaRPr lang="en-US"/>
          </a:p>
        </p:txBody>
      </p:sp>
      <p:sp>
        <p:nvSpPr>
          <p:cNvPr id="59" name="Line 17"/>
          <p:cNvSpPr>
            <a:spLocks noChangeShapeType="1"/>
          </p:cNvSpPr>
          <p:nvPr/>
        </p:nvSpPr>
        <p:spPr bwMode="auto">
          <a:xfrm flipH="1" flipV="1">
            <a:off x="2797174" y="2976843"/>
            <a:ext cx="1008063" cy="503238"/>
          </a:xfrm>
          <a:prstGeom prst="line">
            <a:avLst/>
          </a:prstGeom>
          <a:noFill/>
          <a:ln w="28575">
            <a:solidFill>
              <a:srgbClr val="FF0000"/>
            </a:solidFill>
            <a:round/>
            <a:headEnd type="oval" w="med" len="med"/>
            <a:tailEnd type="oval" w="med" len="med"/>
          </a:ln>
          <a:effectLst/>
        </p:spPr>
        <p:txBody>
          <a:bodyPr/>
          <a:lstStyle/>
          <a:p>
            <a:endParaRPr lang="en-US"/>
          </a:p>
        </p:txBody>
      </p:sp>
      <p:sp>
        <p:nvSpPr>
          <p:cNvPr id="60" name="Line 18"/>
          <p:cNvSpPr>
            <a:spLocks noChangeShapeType="1"/>
          </p:cNvSpPr>
          <p:nvPr/>
        </p:nvSpPr>
        <p:spPr bwMode="auto">
          <a:xfrm flipH="1" flipV="1">
            <a:off x="2797174" y="2976842"/>
            <a:ext cx="804863" cy="28575"/>
          </a:xfrm>
          <a:prstGeom prst="line">
            <a:avLst/>
          </a:prstGeom>
          <a:noFill/>
          <a:ln w="28575">
            <a:solidFill>
              <a:srgbClr val="FF0000"/>
            </a:solidFill>
            <a:round/>
            <a:headEnd type="oval" w="med" len="med"/>
            <a:tailEnd type="oval" w="med" len="med"/>
          </a:ln>
          <a:effectLst/>
        </p:spPr>
        <p:txBody>
          <a:bodyPr/>
          <a:lstStyle/>
          <a:p>
            <a:endParaRPr lang="en-US"/>
          </a:p>
        </p:txBody>
      </p:sp>
      <p:sp>
        <p:nvSpPr>
          <p:cNvPr id="61" name="Line 19"/>
          <p:cNvSpPr>
            <a:spLocks noChangeShapeType="1"/>
          </p:cNvSpPr>
          <p:nvPr/>
        </p:nvSpPr>
        <p:spPr bwMode="auto">
          <a:xfrm flipH="1">
            <a:off x="3157538" y="3480081"/>
            <a:ext cx="647700" cy="215900"/>
          </a:xfrm>
          <a:prstGeom prst="line">
            <a:avLst/>
          </a:prstGeom>
          <a:noFill/>
          <a:ln w="28575">
            <a:solidFill>
              <a:srgbClr val="FF0000"/>
            </a:solidFill>
            <a:round/>
            <a:headEnd type="oval" w="med" len="med"/>
            <a:tailEnd type="oval" w="med" len="med"/>
          </a:ln>
          <a:effectLst/>
        </p:spPr>
        <p:txBody>
          <a:bodyPr/>
          <a:lstStyle/>
          <a:p>
            <a:endParaRPr lang="en-US"/>
          </a:p>
        </p:txBody>
      </p:sp>
      <p:pic>
        <p:nvPicPr>
          <p:cNvPr id="71" name="Picture 33" descr="j0303675"/>
          <p:cNvPicPr>
            <a:picLocks noChangeAspect="1" noChangeArrowheads="1"/>
          </p:cNvPicPr>
          <p:nvPr/>
        </p:nvPicPr>
        <p:blipFill>
          <a:blip r:embed="rId3" cstate="print"/>
          <a:srcRect/>
          <a:stretch>
            <a:fillRect/>
          </a:stretch>
        </p:blipFill>
        <p:spPr bwMode="auto">
          <a:xfrm>
            <a:off x="589973" y="5422449"/>
            <a:ext cx="715034" cy="720000"/>
          </a:xfrm>
          <a:prstGeom prst="rect">
            <a:avLst/>
          </a:prstGeom>
          <a:noFill/>
        </p:spPr>
      </p:pic>
      <p:sp>
        <p:nvSpPr>
          <p:cNvPr id="18" name="Dikdörtgen 17"/>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39" name="Sağ Ok 38"/>
          <p:cNvSpPr/>
          <p:nvPr/>
        </p:nvSpPr>
        <p:spPr>
          <a:xfrm>
            <a:off x="5278582" y="3548968"/>
            <a:ext cx="1094509" cy="590044"/>
          </a:xfrm>
          <a:prstGeom prst="rightArrow">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cxnSp>
        <p:nvCxnSpPr>
          <p:cNvPr id="40" name="Düz Ok Bağlayıcısı 39"/>
          <p:cNvCxnSpPr/>
          <p:nvPr/>
        </p:nvCxnSpPr>
        <p:spPr>
          <a:xfrm flipV="1">
            <a:off x="6927273" y="2914941"/>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Düz Ok Bağlayıcısı 40"/>
          <p:cNvCxnSpPr/>
          <p:nvPr/>
        </p:nvCxnSpPr>
        <p:spPr>
          <a:xfrm flipV="1">
            <a:off x="6927273" y="4824022"/>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Metin kutusu 41"/>
          <p:cNvSpPr txBox="1"/>
          <p:nvPr/>
        </p:nvSpPr>
        <p:spPr>
          <a:xfrm>
            <a:off x="6782955" y="2520269"/>
            <a:ext cx="1095236" cy="369332"/>
          </a:xfrm>
          <a:prstGeom prst="rect">
            <a:avLst/>
          </a:prstGeom>
          <a:noFill/>
        </p:spPr>
        <p:txBody>
          <a:bodyPr wrap="none" rtlCol="0">
            <a:spAutoFit/>
          </a:bodyPr>
          <a:lstStyle/>
          <a:p>
            <a:r>
              <a:rPr lang="tr-TR" dirty="0" smtClean="0"/>
              <a:t>Kotlar, m</a:t>
            </a:r>
            <a:endParaRPr lang="tr-TR" dirty="0"/>
          </a:p>
        </p:txBody>
      </p:sp>
      <p:sp>
        <p:nvSpPr>
          <p:cNvPr id="43" name="Metin kutusu 42"/>
          <p:cNvSpPr txBox="1"/>
          <p:nvPr/>
        </p:nvSpPr>
        <p:spPr>
          <a:xfrm>
            <a:off x="10571018" y="4639356"/>
            <a:ext cx="492443" cy="369332"/>
          </a:xfrm>
          <a:prstGeom prst="rect">
            <a:avLst/>
          </a:prstGeom>
          <a:noFill/>
        </p:spPr>
        <p:txBody>
          <a:bodyPr wrap="none" rtlCol="0">
            <a:spAutoFit/>
          </a:bodyPr>
          <a:lstStyle/>
          <a:p>
            <a:r>
              <a:rPr lang="tr-TR" dirty="0" smtClean="0"/>
              <a:t>km</a:t>
            </a:r>
            <a:endParaRPr lang="tr-TR" dirty="0"/>
          </a:p>
        </p:txBody>
      </p:sp>
      <p:cxnSp>
        <p:nvCxnSpPr>
          <p:cNvPr id="44" name="Düz Bağlayıcı 43"/>
          <p:cNvCxnSpPr>
            <a:endCxn id="46" idx="3"/>
          </p:cNvCxnSpPr>
          <p:nvPr/>
        </p:nvCxnSpPr>
        <p:spPr>
          <a:xfrm flipV="1">
            <a:off x="6927273" y="4200468"/>
            <a:ext cx="1231265" cy="623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7510683" y="447152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8147994" y="413901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10101488" y="38480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6901076" y="477632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2" name="Düz Bağlayıcı 61"/>
          <p:cNvCxnSpPr>
            <a:stCxn id="46" idx="5"/>
          </p:cNvCxnSpPr>
          <p:nvPr/>
        </p:nvCxnSpPr>
        <p:spPr>
          <a:xfrm>
            <a:off x="8209450" y="4200468"/>
            <a:ext cx="593953" cy="314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8799167" y="44992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Oval 63"/>
          <p:cNvSpPr/>
          <p:nvPr/>
        </p:nvSpPr>
        <p:spPr>
          <a:xfrm>
            <a:off x="9450324" y="416671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6" name="Düz Bağlayıcı 65"/>
          <p:cNvCxnSpPr/>
          <p:nvPr/>
        </p:nvCxnSpPr>
        <p:spPr>
          <a:xfrm flipV="1">
            <a:off x="8869691" y="3891576"/>
            <a:ext cx="1231265" cy="623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1" name="Text Box 25"/>
          <p:cNvSpPr txBox="1">
            <a:spLocks noChangeArrowheads="1"/>
          </p:cNvSpPr>
          <p:nvPr/>
        </p:nvSpPr>
        <p:spPr bwMode="auto">
          <a:xfrm>
            <a:off x="10100956" y="3544580"/>
            <a:ext cx="897314"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A</a:t>
            </a:r>
            <a:endParaRPr lang="en-US" b="1" dirty="0">
              <a:latin typeface="Tahoma" charset="0"/>
            </a:endParaRPr>
          </a:p>
        </p:txBody>
      </p:sp>
      <p:sp>
        <p:nvSpPr>
          <p:cNvPr id="82" name="Text Box 26"/>
          <p:cNvSpPr txBox="1">
            <a:spLocks noChangeArrowheads="1"/>
          </p:cNvSpPr>
          <p:nvPr/>
        </p:nvSpPr>
        <p:spPr bwMode="auto">
          <a:xfrm>
            <a:off x="6734495" y="4825566"/>
            <a:ext cx="897314"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B</a:t>
            </a:r>
            <a:endParaRPr lang="en-US" b="1" dirty="0">
              <a:latin typeface="Tahoma" charset="0"/>
            </a:endParaRPr>
          </a:p>
        </p:txBody>
      </p:sp>
    </p:spTree>
    <p:extLst>
      <p:ext uri="{BB962C8B-B14F-4D97-AF65-F5344CB8AC3E}">
        <p14:creationId xmlns:p14="http://schemas.microsoft.com/office/powerpoint/2010/main" val="582479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2" name="Freeform 20"/>
          <p:cNvSpPr>
            <a:spLocks/>
          </p:cNvSpPr>
          <p:nvPr/>
        </p:nvSpPr>
        <p:spPr bwMode="auto">
          <a:xfrm>
            <a:off x="1054100" y="2611718"/>
            <a:ext cx="1382713" cy="1230312"/>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63" name="Freeform 21"/>
          <p:cNvSpPr>
            <a:spLocks/>
          </p:cNvSpPr>
          <p:nvPr/>
        </p:nvSpPr>
        <p:spPr bwMode="auto">
          <a:xfrm>
            <a:off x="609600" y="2472018"/>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64" name="Freeform 22"/>
          <p:cNvSpPr>
            <a:spLocks/>
          </p:cNvSpPr>
          <p:nvPr/>
        </p:nvSpPr>
        <p:spPr bwMode="auto">
          <a:xfrm>
            <a:off x="977900" y="2573618"/>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65" name="Freeform 23"/>
          <p:cNvSpPr>
            <a:spLocks/>
          </p:cNvSpPr>
          <p:nvPr/>
        </p:nvSpPr>
        <p:spPr bwMode="auto">
          <a:xfrm>
            <a:off x="708025" y="2545043"/>
            <a:ext cx="3167063" cy="1970087"/>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66" name="Text Box 25"/>
          <p:cNvSpPr txBox="1">
            <a:spLocks noChangeArrowheads="1"/>
          </p:cNvSpPr>
          <p:nvPr/>
        </p:nvSpPr>
        <p:spPr bwMode="auto">
          <a:xfrm>
            <a:off x="4496032" y="3098247"/>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67" name="Text Box 26"/>
          <p:cNvSpPr txBox="1">
            <a:spLocks noChangeArrowheads="1"/>
          </p:cNvSpPr>
          <p:nvPr/>
        </p:nvSpPr>
        <p:spPr bwMode="auto">
          <a:xfrm>
            <a:off x="1894913" y="3145634"/>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B</a:t>
            </a:r>
            <a:endParaRPr lang="en-US" b="1" dirty="0">
              <a:latin typeface="Tahoma" charset="0"/>
            </a:endParaRPr>
          </a:p>
        </p:txBody>
      </p:sp>
      <p:sp>
        <p:nvSpPr>
          <p:cNvPr id="68" name="Line 27"/>
          <p:cNvSpPr>
            <a:spLocks noChangeShapeType="1"/>
          </p:cNvSpPr>
          <p:nvPr/>
        </p:nvSpPr>
        <p:spPr bwMode="auto">
          <a:xfrm flipH="1" flipV="1">
            <a:off x="2336799" y="3407053"/>
            <a:ext cx="691355" cy="434976"/>
          </a:xfrm>
          <a:prstGeom prst="line">
            <a:avLst/>
          </a:prstGeom>
          <a:noFill/>
          <a:ln w="28575">
            <a:solidFill>
              <a:srgbClr val="FF0000"/>
            </a:solidFill>
            <a:round/>
            <a:headEnd type="oval" w="med" len="med"/>
            <a:tailEnd type="oval" w="med" len="med"/>
          </a:ln>
          <a:effectLst/>
        </p:spPr>
        <p:txBody>
          <a:bodyPr/>
          <a:lstStyle/>
          <a:p>
            <a:endParaRPr lang="en-US"/>
          </a:p>
        </p:txBody>
      </p:sp>
      <p:sp>
        <p:nvSpPr>
          <p:cNvPr id="69" name="Line 31"/>
          <p:cNvSpPr>
            <a:spLocks noChangeShapeType="1"/>
          </p:cNvSpPr>
          <p:nvPr/>
        </p:nvSpPr>
        <p:spPr bwMode="auto">
          <a:xfrm flipH="1" flipV="1">
            <a:off x="3313112" y="2860955"/>
            <a:ext cx="1108076" cy="469345"/>
          </a:xfrm>
          <a:prstGeom prst="line">
            <a:avLst/>
          </a:prstGeom>
          <a:noFill/>
          <a:ln w="28575">
            <a:solidFill>
              <a:srgbClr val="FF0000"/>
            </a:solidFill>
            <a:round/>
            <a:headEnd type="oval" w="med" len="med"/>
            <a:tailEnd type="oval" w="med" len="med"/>
          </a:ln>
          <a:effectLst/>
        </p:spPr>
        <p:txBody>
          <a:bodyPr/>
          <a:lstStyle/>
          <a:p>
            <a:endParaRPr lang="en-US"/>
          </a:p>
        </p:txBody>
      </p:sp>
      <p:sp>
        <p:nvSpPr>
          <p:cNvPr id="70" name="Line 32"/>
          <p:cNvSpPr>
            <a:spLocks noChangeShapeType="1"/>
          </p:cNvSpPr>
          <p:nvPr/>
        </p:nvSpPr>
        <p:spPr bwMode="auto">
          <a:xfrm flipH="1">
            <a:off x="3028154" y="2860955"/>
            <a:ext cx="281783" cy="981074"/>
          </a:xfrm>
          <a:prstGeom prst="line">
            <a:avLst/>
          </a:prstGeom>
          <a:noFill/>
          <a:ln w="28575">
            <a:solidFill>
              <a:srgbClr val="FF0000"/>
            </a:solidFill>
            <a:round/>
            <a:headEnd type="oval" w="med" len="med"/>
            <a:tailEnd type="oval" w="med" len="med"/>
          </a:ln>
          <a:effectLst/>
        </p:spPr>
        <p:txBody>
          <a:bodyPr/>
          <a:lstStyle/>
          <a:p>
            <a:endParaRPr lang="en-US"/>
          </a:p>
        </p:txBody>
      </p:sp>
      <p:pic>
        <p:nvPicPr>
          <p:cNvPr id="72" name="Picture 34" descr="j0303675"/>
          <p:cNvPicPr>
            <a:picLocks noChangeAspect="1" noChangeArrowheads="1"/>
          </p:cNvPicPr>
          <p:nvPr/>
        </p:nvPicPr>
        <p:blipFill>
          <a:blip r:embed="rId3" cstate="print"/>
          <a:srcRect/>
          <a:stretch>
            <a:fillRect/>
          </a:stretch>
        </p:blipFill>
        <p:spPr bwMode="auto">
          <a:xfrm>
            <a:off x="609600" y="5410183"/>
            <a:ext cx="720000" cy="722411"/>
          </a:xfrm>
          <a:prstGeom prst="rect">
            <a:avLst/>
          </a:prstGeom>
          <a:noFill/>
        </p:spPr>
      </p:pic>
      <p:sp>
        <p:nvSpPr>
          <p:cNvPr id="73" name="Rectangle 35"/>
          <p:cNvSpPr>
            <a:spLocks noChangeArrowheads="1"/>
          </p:cNvSpPr>
          <p:nvPr/>
        </p:nvSpPr>
        <p:spPr bwMode="auto">
          <a:xfrm>
            <a:off x="1443501" y="5341621"/>
            <a:ext cx="3224213" cy="12954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None/>
            </a:pPr>
            <a:r>
              <a:rPr lang="tr-TR" sz="2600" b="1" dirty="0">
                <a:latin typeface="Calibri Light" panose="020F0302020204030204" pitchFamily="34" charset="0"/>
              </a:rPr>
              <a:t>YANLIŞ</a:t>
            </a:r>
          </a:p>
          <a:p>
            <a:pPr marL="342900" indent="-342900">
              <a:spcBef>
                <a:spcPct val="20000"/>
              </a:spcBef>
              <a:buClr>
                <a:schemeClr val="accent1"/>
              </a:buClr>
              <a:buSzPct val="65000"/>
              <a:buFont typeface="Wingdings" pitchFamily="2" charset="2"/>
              <a:buNone/>
            </a:pPr>
            <a:r>
              <a:rPr lang="tr-TR" sz="2600" dirty="0">
                <a:latin typeface="Calibri Light" panose="020F0302020204030204" pitchFamily="34" charset="0"/>
              </a:rPr>
              <a:t>Zig-zag.</a:t>
            </a:r>
            <a:endParaRPr lang="en-US" sz="2600" dirty="0">
              <a:latin typeface="Calibri Light" panose="020F0302020204030204" pitchFamily="34" charset="0"/>
            </a:endParaRPr>
          </a:p>
        </p:txBody>
      </p:sp>
      <p:sp>
        <p:nvSpPr>
          <p:cNvPr id="16" name="Dikdörtgen 15"/>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27" name="Sağ Ok 26"/>
          <p:cNvSpPr/>
          <p:nvPr/>
        </p:nvSpPr>
        <p:spPr>
          <a:xfrm>
            <a:off x="5278582" y="3548968"/>
            <a:ext cx="1094509" cy="590044"/>
          </a:xfrm>
          <a:prstGeom prst="rightArrow">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0070C0"/>
              </a:solidFill>
            </a:endParaRPr>
          </a:p>
        </p:txBody>
      </p:sp>
      <p:cxnSp>
        <p:nvCxnSpPr>
          <p:cNvPr id="38" name="Düz Ok Bağlayıcısı 37"/>
          <p:cNvCxnSpPr/>
          <p:nvPr/>
        </p:nvCxnSpPr>
        <p:spPr>
          <a:xfrm flipV="1">
            <a:off x="6927273" y="2914941"/>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flipV="1">
            <a:off x="6927273" y="4824022"/>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Metin kutusu 39"/>
          <p:cNvSpPr txBox="1"/>
          <p:nvPr/>
        </p:nvSpPr>
        <p:spPr>
          <a:xfrm>
            <a:off x="6782955" y="2520269"/>
            <a:ext cx="1095236" cy="369332"/>
          </a:xfrm>
          <a:prstGeom prst="rect">
            <a:avLst/>
          </a:prstGeom>
          <a:noFill/>
        </p:spPr>
        <p:txBody>
          <a:bodyPr wrap="none" rtlCol="0">
            <a:spAutoFit/>
          </a:bodyPr>
          <a:lstStyle/>
          <a:p>
            <a:r>
              <a:rPr lang="tr-TR" dirty="0" smtClean="0"/>
              <a:t>Kotlar, m</a:t>
            </a:r>
            <a:endParaRPr lang="tr-TR" dirty="0"/>
          </a:p>
        </p:txBody>
      </p:sp>
      <p:sp>
        <p:nvSpPr>
          <p:cNvPr id="41" name="Metin kutusu 40"/>
          <p:cNvSpPr txBox="1"/>
          <p:nvPr/>
        </p:nvSpPr>
        <p:spPr>
          <a:xfrm>
            <a:off x="10571018" y="4639356"/>
            <a:ext cx="492443" cy="369332"/>
          </a:xfrm>
          <a:prstGeom prst="rect">
            <a:avLst/>
          </a:prstGeom>
          <a:noFill/>
        </p:spPr>
        <p:txBody>
          <a:bodyPr wrap="none" rtlCol="0">
            <a:spAutoFit/>
          </a:bodyPr>
          <a:lstStyle/>
          <a:p>
            <a:r>
              <a:rPr lang="tr-TR" dirty="0" smtClean="0"/>
              <a:t>km</a:t>
            </a:r>
            <a:endParaRPr lang="tr-TR" dirty="0"/>
          </a:p>
        </p:txBody>
      </p:sp>
      <p:cxnSp>
        <p:nvCxnSpPr>
          <p:cNvPr id="42" name="Düz Bağlayıcı 41"/>
          <p:cNvCxnSpPr>
            <a:endCxn id="43" idx="3"/>
          </p:cNvCxnSpPr>
          <p:nvPr/>
        </p:nvCxnSpPr>
        <p:spPr>
          <a:xfrm flipV="1">
            <a:off x="6927273" y="4532980"/>
            <a:ext cx="593954" cy="2910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7510683" y="447152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43"/>
          <p:cNvSpPr/>
          <p:nvPr/>
        </p:nvSpPr>
        <p:spPr>
          <a:xfrm>
            <a:off x="8688326" y="409744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a:off x="10101488" y="38480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6901076" y="477632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7" name="Düz Bağlayıcı 46"/>
          <p:cNvCxnSpPr/>
          <p:nvPr/>
        </p:nvCxnSpPr>
        <p:spPr>
          <a:xfrm>
            <a:off x="7554973" y="4521379"/>
            <a:ext cx="217427" cy="1179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Düz Bağlayıcı 49"/>
          <p:cNvCxnSpPr/>
          <p:nvPr/>
        </p:nvCxnSpPr>
        <p:spPr>
          <a:xfrm flipV="1">
            <a:off x="7758545" y="4123018"/>
            <a:ext cx="990600" cy="5163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Düz Bağlayıcı 55"/>
          <p:cNvCxnSpPr>
            <a:stCxn id="44" idx="5"/>
          </p:cNvCxnSpPr>
          <p:nvPr/>
        </p:nvCxnSpPr>
        <p:spPr>
          <a:xfrm flipV="1">
            <a:off x="8749782" y="4101834"/>
            <a:ext cx="574327" cy="570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Düz Bağlayıcı 70"/>
          <p:cNvCxnSpPr>
            <a:endCxn id="45" idx="3"/>
          </p:cNvCxnSpPr>
          <p:nvPr/>
        </p:nvCxnSpPr>
        <p:spPr>
          <a:xfrm flipV="1">
            <a:off x="9324109" y="3909524"/>
            <a:ext cx="787923" cy="1933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4" name="Text Box 25"/>
          <p:cNvSpPr txBox="1">
            <a:spLocks noChangeArrowheads="1"/>
          </p:cNvSpPr>
          <p:nvPr/>
        </p:nvSpPr>
        <p:spPr bwMode="auto">
          <a:xfrm>
            <a:off x="10152515" y="3550737"/>
            <a:ext cx="885807"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A</a:t>
            </a:r>
            <a:endParaRPr lang="en-US" b="1" dirty="0">
              <a:latin typeface="Tahoma" charset="0"/>
            </a:endParaRPr>
          </a:p>
        </p:txBody>
      </p:sp>
      <p:sp>
        <p:nvSpPr>
          <p:cNvPr id="75" name="Text Box 26"/>
          <p:cNvSpPr txBox="1">
            <a:spLocks noChangeArrowheads="1"/>
          </p:cNvSpPr>
          <p:nvPr/>
        </p:nvSpPr>
        <p:spPr bwMode="auto">
          <a:xfrm>
            <a:off x="6731696" y="4835857"/>
            <a:ext cx="885807"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B</a:t>
            </a:r>
            <a:endParaRPr lang="en-US" b="1" dirty="0">
              <a:latin typeface="Tahoma" charset="0"/>
            </a:endParaRPr>
          </a:p>
        </p:txBody>
      </p:sp>
    </p:spTree>
    <p:extLst>
      <p:ext uri="{BB962C8B-B14F-4D97-AF65-F5344CB8AC3E}">
        <p14:creationId xmlns:p14="http://schemas.microsoft.com/office/powerpoint/2010/main" val="1107458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34" descr="j0303675"/>
          <p:cNvPicPr>
            <a:picLocks noChangeAspect="1" noChangeArrowheads="1"/>
          </p:cNvPicPr>
          <p:nvPr/>
        </p:nvPicPr>
        <p:blipFill>
          <a:blip r:embed="rId3" cstate="print"/>
          <a:srcRect/>
          <a:stretch>
            <a:fillRect/>
          </a:stretch>
        </p:blipFill>
        <p:spPr bwMode="auto">
          <a:xfrm>
            <a:off x="5134584" y="2409650"/>
            <a:ext cx="720000" cy="722411"/>
          </a:xfrm>
          <a:prstGeom prst="rect">
            <a:avLst/>
          </a:prstGeom>
          <a:noFill/>
        </p:spPr>
      </p:pic>
      <p:sp>
        <p:nvSpPr>
          <p:cNvPr id="73" name="Rectangle 35"/>
          <p:cNvSpPr>
            <a:spLocks noChangeArrowheads="1"/>
          </p:cNvSpPr>
          <p:nvPr/>
        </p:nvSpPr>
        <p:spPr bwMode="auto">
          <a:xfrm>
            <a:off x="4870764" y="1958331"/>
            <a:ext cx="1190626" cy="576262"/>
          </a:xfrm>
          <a:prstGeom prst="rect">
            <a:avLst/>
          </a:prstGeom>
          <a:noFill/>
          <a:ln w="9525">
            <a:noFill/>
            <a:miter lim="800000"/>
            <a:headEnd/>
            <a:tailEnd/>
          </a:ln>
          <a:effectLst/>
        </p:spPr>
        <p:txBody>
          <a:bodyPr/>
          <a:lstStyle/>
          <a:p>
            <a:pPr marL="342900" indent="-342900" algn="ctr">
              <a:spcBef>
                <a:spcPct val="20000"/>
              </a:spcBef>
              <a:buClr>
                <a:schemeClr val="accent1"/>
              </a:buClr>
              <a:buSzPct val="65000"/>
              <a:buFont typeface="Wingdings" pitchFamily="2" charset="2"/>
              <a:buNone/>
            </a:pPr>
            <a:r>
              <a:rPr lang="tr-TR" sz="2600" b="1" dirty="0" smtClean="0">
                <a:latin typeface="Calibri Light" panose="020F0302020204030204" pitchFamily="34" charset="0"/>
              </a:rPr>
              <a:t>YANLIŞ</a:t>
            </a:r>
            <a:endParaRPr lang="tr-TR" sz="2600" b="1" dirty="0">
              <a:latin typeface="Calibri Light" panose="020F0302020204030204" pitchFamily="34" charset="0"/>
            </a:endParaRPr>
          </a:p>
        </p:txBody>
      </p:sp>
      <p:sp>
        <p:nvSpPr>
          <p:cNvPr id="16" name="Dikdörtgen 15"/>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33" name="Freeform 3"/>
          <p:cNvSpPr>
            <a:spLocks/>
          </p:cNvSpPr>
          <p:nvPr/>
        </p:nvSpPr>
        <p:spPr bwMode="auto">
          <a:xfrm>
            <a:off x="579774" y="3119786"/>
            <a:ext cx="2136775" cy="1271587"/>
          </a:xfrm>
          <a:custGeom>
            <a:avLst/>
            <a:gdLst>
              <a:gd name="T0" fmla="*/ 235 w 1346"/>
              <a:gd name="T1" fmla="*/ 55 h 801"/>
              <a:gd name="T2" fmla="*/ 620 w 1346"/>
              <a:gd name="T3" fmla="*/ 22 h 801"/>
              <a:gd name="T4" fmla="*/ 979 w 1346"/>
              <a:gd name="T5" fmla="*/ 189 h 801"/>
              <a:gd name="T6" fmla="*/ 1313 w 1346"/>
              <a:gd name="T7" fmla="*/ 533 h 801"/>
              <a:gd name="T8" fmla="*/ 782 w 1346"/>
              <a:gd name="T9" fmla="*/ 770 h 801"/>
              <a:gd name="T10" fmla="*/ 0 w 1346"/>
              <a:gd name="T11" fmla="*/ 721 h 801"/>
              <a:gd name="T12" fmla="*/ 0 60000 65536"/>
              <a:gd name="T13" fmla="*/ 0 60000 65536"/>
              <a:gd name="T14" fmla="*/ 0 60000 65536"/>
              <a:gd name="T15" fmla="*/ 0 60000 65536"/>
              <a:gd name="T16" fmla="*/ 0 60000 65536"/>
              <a:gd name="T17" fmla="*/ 0 60000 65536"/>
              <a:gd name="T18" fmla="*/ 0 w 1346"/>
              <a:gd name="T19" fmla="*/ 0 h 801"/>
              <a:gd name="T20" fmla="*/ 1346 w 1346"/>
              <a:gd name="T21" fmla="*/ 801 h 801"/>
            </a:gdLst>
            <a:ahLst/>
            <a:cxnLst>
              <a:cxn ang="T12">
                <a:pos x="T0" y="T1"/>
              </a:cxn>
              <a:cxn ang="T13">
                <a:pos x="T2" y="T3"/>
              </a:cxn>
              <a:cxn ang="T14">
                <a:pos x="T4" y="T5"/>
              </a:cxn>
              <a:cxn ang="T15">
                <a:pos x="T6" y="T7"/>
              </a:cxn>
              <a:cxn ang="T16">
                <a:pos x="T8" y="T9"/>
              </a:cxn>
              <a:cxn ang="T17">
                <a:pos x="T10" y="T11"/>
              </a:cxn>
            </a:cxnLst>
            <a:rect l="T18" t="T19" r="T20" b="T21"/>
            <a:pathLst>
              <a:path w="1346" h="801">
                <a:moveTo>
                  <a:pt x="235" y="55"/>
                </a:moveTo>
                <a:cubicBezTo>
                  <a:pt x="297" y="51"/>
                  <a:pt x="496" y="0"/>
                  <a:pt x="620" y="22"/>
                </a:cubicBezTo>
                <a:cubicBezTo>
                  <a:pt x="743" y="44"/>
                  <a:pt x="863" y="104"/>
                  <a:pt x="979" y="189"/>
                </a:cubicBezTo>
                <a:cubicBezTo>
                  <a:pt x="1095" y="273"/>
                  <a:pt x="1346" y="436"/>
                  <a:pt x="1313" y="533"/>
                </a:cubicBezTo>
                <a:cubicBezTo>
                  <a:pt x="1280" y="630"/>
                  <a:pt x="1001" y="739"/>
                  <a:pt x="782" y="770"/>
                </a:cubicBezTo>
                <a:cubicBezTo>
                  <a:pt x="563" y="801"/>
                  <a:pt x="163" y="731"/>
                  <a:pt x="0" y="721"/>
                </a:cubicBezTo>
              </a:path>
            </a:pathLst>
          </a:custGeom>
          <a:noFill/>
          <a:ln w="25400">
            <a:solidFill>
              <a:schemeClr val="tx1"/>
            </a:solidFill>
            <a:round/>
            <a:headEnd/>
            <a:tailEnd/>
          </a:ln>
        </p:spPr>
        <p:txBody>
          <a:bodyPr/>
          <a:lstStyle/>
          <a:p>
            <a:endParaRPr lang="tr-TR"/>
          </a:p>
        </p:txBody>
      </p:sp>
      <p:sp>
        <p:nvSpPr>
          <p:cNvPr id="34" name="Freeform 4"/>
          <p:cNvSpPr>
            <a:spLocks/>
          </p:cNvSpPr>
          <p:nvPr/>
        </p:nvSpPr>
        <p:spPr bwMode="auto">
          <a:xfrm>
            <a:off x="503574" y="2959448"/>
            <a:ext cx="3617913" cy="2147888"/>
          </a:xfrm>
          <a:custGeom>
            <a:avLst/>
            <a:gdLst>
              <a:gd name="T0" fmla="*/ 696 w 1471"/>
              <a:gd name="T1" fmla="*/ 48 h 976"/>
              <a:gd name="T2" fmla="*/ 792 w 1471"/>
              <a:gd name="T3" fmla="*/ 48 h 976"/>
              <a:gd name="T4" fmla="*/ 1216 w 1471"/>
              <a:gd name="T5" fmla="*/ 336 h 976"/>
              <a:gd name="T6" fmla="*/ 1328 w 1471"/>
              <a:gd name="T7" fmla="*/ 792 h 976"/>
              <a:gd name="T8" fmla="*/ 360 w 1471"/>
              <a:gd name="T9" fmla="*/ 960 h 976"/>
              <a:gd name="T10" fmla="*/ 0 w 1471"/>
              <a:gd name="T11" fmla="*/ 696 h 976"/>
              <a:gd name="T12" fmla="*/ 0 60000 65536"/>
              <a:gd name="T13" fmla="*/ 0 60000 65536"/>
              <a:gd name="T14" fmla="*/ 0 60000 65536"/>
              <a:gd name="T15" fmla="*/ 0 60000 65536"/>
              <a:gd name="T16" fmla="*/ 0 60000 65536"/>
              <a:gd name="T17" fmla="*/ 0 60000 65536"/>
              <a:gd name="T18" fmla="*/ 0 w 1471"/>
              <a:gd name="T19" fmla="*/ 0 h 976"/>
              <a:gd name="T20" fmla="*/ 1471 w 1471"/>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p:spPr>
        <p:txBody>
          <a:bodyPr/>
          <a:lstStyle/>
          <a:p>
            <a:endParaRPr lang="tr-TR"/>
          </a:p>
        </p:txBody>
      </p:sp>
      <p:sp>
        <p:nvSpPr>
          <p:cNvPr id="35" name="Freeform 5"/>
          <p:cNvSpPr>
            <a:spLocks/>
          </p:cNvSpPr>
          <p:nvPr/>
        </p:nvSpPr>
        <p:spPr bwMode="auto">
          <a:xfrm flipH="1">
            <a:off x="7900531" y="5624120"/>
            <a:ext cx="1584325" cy="288925"/>
          </a:xfrm>
          <a:custGeom>
            <a:avLst/>
            <a:gdLst>
              <a:gd name="T0" fmla="*/ 360 w 360"/>
              <a:gd name="T1" fmla="*/ 0 h 210"/>
              <a:gd name="T2" fmla="*/ 0 w 360"/>
              <a:gd name="T3" fmla="*/ 210 h 210"/>
              <a:gd name="T4" fmla="*/ 0 60000 65536"/>
              <a:gd name="T5" fmla="*/ 0 60000 65536"/>
              <a:gd name="T6" fmla="*/ 0 w 360"/>
              <a:gd name="T7" fmla="*/ 0 h 210"/>
              <a:gd name="T8" fmla="*/ 360 w 360"/>
              <a:gd name="T9" fmla="*/ 210 h 210"/>
            </a:gdLst>
            <a:ahLst/>
            <a:cxnLst>
              <a:cxn ang="T4">
                <a:pos x="T0" y="T1"/>
              </a:cxn>
              <a:cxn ang="T5">
                <a:pos x="T2" y="T3"/>
              </a:cxn>
            </a:cxnLst>
            <a:rect l="T6" t="T7" r="T8" b="T9"/>
            <a:pathLst>
              <a:path w="360" h="210">
                <a:moveTo>
                  <a:pt x="360" y="0"/>
                </a:moveTo>
                <a:lnTo>
                  <a:pt x="0" y="210"/>
                </a:lnTo>
              </a:path>
            </a:pathLst>
          </a:custGeom>
          <a:noFill/>
          <a:ln w="38100">
            <a:solidFill>
              <a:srgbClr val="FF0000"/>
            </a:solidFill>
            <a:round/>
            <a:headEnd type="oval" w="med" len="med"/>
            <a:tailEnd type="oval" w="med" len="med"/>
          </a:ln>
        </p:spPr>
        <p:txBody>
          <a:bodyPr/>
          <a:lstStyle/>
          <a:p>
            <a:endParaRPr lang="tr-TR"/>
          </a:p>
        </p:txBody>
      </p:sp>
      <p:sp>
        <p:nvSpPr>
          <p:cNvPr id="36" name="Freeform 6"/>
          <p:cNvSpPr>
            <a:spLocks/>
          </p:cNvSpPr>
          <p:nvPr/>
        </p:nvSpPr>
        <p:spPr bwMode="auto">
          <a:xfrm>
            <a:off x="7829094" y="2015156"/>
            <a:ext cx="2663825" cy="431800"/>
          </a:xfrm>
          <a:custGeom>
            <a:avLst/>
            <a:gdLst>
              <a:gd name="T0" fmla="*/ 552 w 552"/>
              <a:gd name="T1" fmla="*/ 0 h 264"/>
              <a:gd name="T2" fmla="*/ 0 w 552"/>
              <a:gd name="T3" fmla="*/ 264 h 264"/>
              <a:gd name="T4" fmla="*/ 0 60000 65536"/>
              <a:gd name="T5" fmla="*/ 0 60000 65536"/>
              <a:gd name="T6" fmla="*/ 0 w 552"/>
              <a:gd name="T7" fmla="*/ 0 h 264"/>
              <a:gd name="T8" fmla="*/ 552 w 552"/>
              <a:gd name="T9" fmla="*/ 264 h 264"/>
            </a:gdLst>
            <a:ahLst/>
            <a:cxnLst>
              <a:cxn ang="T4">
                <a:pos x="T0" y="T1"/>
              </a:cxn>
              <a:cxn ang="T5">
                <a:pos x="T2" y="T3"/>
              </a:cxn>
            </a:cxnLst>
            <a:rect l="T6" t="T7" r="T8" b="T9"/>
            <a:pathLst>
              <a:path w="552" h="264">
                <a:moveTo>
                  <a:pt x="552" y="0"/>
                </a:moveTo>
                <a:lnTo>
                  <a:pt x="0" y="264"/>
                </a:lnTo>
              </a:path>
            </a:pathLst>
          </a:custGeom>
          <a:noFill/>
          <a:ln w="38100">
            <a:solidFill>
              <a:srgbClr val="FF0000"/>
            </a:solidFill>
            <a:round/>
            <a:headEnd type="oval" w="med" len="med"/>
            <a:tailEnd type="oval" w="med" len="med"/>
          </a:ln>
        </p:spPr>
        <p:txBody>
          <a:bodyPr/>
          <a:lstStyle/>
          <a:p>
            <a:endParaRPr lang="tr-TR"/>
          </a:p>
        </p:txBody>
      </p:sp>
      <p:sp>
        <p:nvSpPr>
          <p:cNvPr id="37" name="Line 7"/>
          <p:cNvSpPr>
            <a:spLocks noChangeShapeType="1"/>
          </p:cNvSpPr>
          <p:nvPr/>
        </p:nvSpPr>
        <p:spPr bwMode="auto">
          <a:xfrm flipV="1">
            <a:off x="1008399" y="4254848"/>
            <a:ext cx="0" cy="71438"/>
          </a:xfrm>
          <a:prstGeom prst="line">
            <a:avLst/>
          </a:prstGeom>
          <a:noFill/>
          <a:ln w="28575">
            <a:solidFill>
              <a:srgbClr val="FF0000"/>
            </a:solidFill>
            <a:round/>
            <a:headEnd type="oval" w="lg" len="lg"/>
            <a:tailEnd/>
          </a:ln>
        </p:spPr>
        <p:txBody>
          <a:bodyPr/>
          <a:lstStyle/>
          <a:p>
            <a:endParaRPr lang="tr-TR"/>
          </a:p>
        </p:txBody>
      </p:sp>
      <p:sp>
        <p:nvSpPr>
          <p:cNvPr id="48" name="Freeform 8"/>
          <p:cNvSpPr>
            <a:spLocks/>
          </p:cNvSpPr>
          <p:nvPr/>
        </p:nvSpPr>
        <p:spPr bwMode="auto">
          <a:xfrm>
            <a:off x="7827506" y="4616057"/>
            <a:ext cx="2162175" cy="1520825"/>
          </a:xfrm>
          <a:custGeom>
            <a:avLst/>
            <a:gdLst>
              <a:gd name="T0" fmla="*/ 877 w 1362"/>
              <a:gd name="T1" fmla="*/ 0 h 958"/>
              <a:gd name="T2" fmla="*/ 1276 w 1362"/>
              <a:gd name="T3" fmla="*/ 284 h 958"/>
              <a:gd name="T4" fmla="*/ 1308 w 1362"/>
              <a:gd name="T5" fmla="*/ 619 h 958"/>
              <a:gd name="T6" fmla="*/ 954 w 1362"/>
              <a:gd name="T7" fmla="*/ 868 h 958"/>
              <a:gd name="T8" fmla="*/ 709 w 1362"/>
              <a:gd name="T9" fmla="*/ 931 h 958"/>
              <a:gd name="T10" fmla="*/ 372 w 1362"/>
              <a:gd name="T11" fmla="*/ 949 h 958"/>
              <a:gd name="T12" fmla="*/ 0 w 1362"/>
              <a:gd name="T13" fmla="*/ 878 h 958"/>
              <a:gd name="T14" fmla="*/ 0 60000 65536"/>
              <a:gd name="T15" fmla="*/ 0 60000 65536"/>
              <a:gd name="T16" fmla="*/ 0 60000 65536"/>
              <a:gd name="T17" fmla="*/ 0 60000 65536"/>
              <a:gd name="T18" fmla="*/ 0 60000 65536"/>
              <a:gd name="T19" fmla="*/ 0 60000 65536"/>
              <a:gd name="T20" fmla="*/ 0 60000 65536"/>
              <a:gd name="T21" fmla="*/ 0 w 1362"/>
              <a:gd name="T22" fmla="*/ 0 h 958"/>
              <a:gd name="T23" fmla="*/ 1362 w 1362"/>
              <a:gd name="T24" fmla="*/ 958 h 9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2" h="958">
                <a:moveTo>
                  <a:pt x="877" y="0"/>
                </a:moveTo>
                <a:cubicBezTo>
                  <a:pt x="943" y="47"/>
                  <a:pt x="1204" y="181"/>
                  <a:pt x="1276" y="284"/>
                </a:cubicBezTo>
                <a:cubicBezTo>
                  <a:pt x="1348" y="387"/>
                  <a:pt x="1362" y="522"/>
                  <a:pt x="1308" y="619"/>
                </a:cubicBezTo>
                <a:cubicBezTo>
                  <a:pt x="1254" y="716"/>
                  <a:pt x="1054" y="816"/>
                  <a:pt x="954" y="868"/>
                </a:cubicBezTo>
                <a:cubicBezTo>
                  <a:pt x="854" y="920"/>
                  <a:pt x="806" y="918"/>
                  <a:pt x="709" y="931"/>
                </a:cubicBezTo>
                <a:cubicBezTo>
                  <a:pt x="612" y="944"/>
                  <a:pt x="490" y="958"/>
                  <a:pt x="372" y="949"/>
                </a:cubicBezTo>
                <a:cubicBezTo>
                  <a:pt x="254" y="940"/>
                  <a:pt x="77" y="893"/>
                  <a:pt x="0" y="878"/>
                </a:cubicBezTo>
              </a:path>
            </a:pathLst>
          </a:custGeom>
          <a:noFill/>
          <a:ln w="25400" cap="flat">
            <a:solidFill>
              <a:schemeClr val="tx1"/>
            </a:solidFill>
            <a:prstDash val="dash"/>
            <a:round/>
            <a:headEnd/>
            <a:tailEnd/>
          </a:ln>
        </p:spPr>
        <p:txBody>
          <a:bodyPr/>
          <a:lstStyle/>
          <a:p>
            <a:endParaRPr lang="tr-TR"/>
          </a:p>
        </p:txBody>
      </p:sp>
      <p:sp>
        <p:nvSpPr>
          <p:cNvPr id="49" name="Line 9"/>
          <p:cNvSpPr>
            <a:spLocks noChangeShapeType="1"/>
          </p:cNvSpPr>
          <p:nvPr/>
        </p:nvSpPr>
        <p:spPr bwMode="auto">
          <a:xfrm flipV="1">
            <a:off x="3743662" y="3967511"/>
            <a:ext cx="0" cy="71437"/>
          </a:xfrm>
          <a:prstGeom prst="line">
            <a:avLst/>
          </a:prstGeom>
          <a:noFill/>
          <a:ln w="28575">
            <a:solidFill>
              <a:srgbClr val="FF0000"/>
            </a:solidFill>
            <a:round/>
            <a:headEnd type="oval" w="lg" len="lg"/>
            <a:tailEnd/>
          </a:ln>
        </p:spPr>
        <p:txBody>
          <a:bodyPr/>
          <a:lstStyle/>
          <a:p>
            <a:endParaRPr lang="tr-TR"/>
          </a:p>
        </p:txBody>
      </p:sp>
      <p:sp>
        <p:nvSpPr>
          <p:cNvPr id="51" name="Freeform 10"/>
          <p:cNvSpPr>
            <a:spLocks/>
          </p:cNvSpPr>
          <p:nvPr/>
        </p:nvSpPr>
        <p:spPr bwMode="auto">
          <a:xfrm>
            <a:off x="7400469" y="1238869"/>
            <a:ext cx="2138362" cy="1331912"/>
          </a:xfrm>
          <a:custGeom>
            <a:avLst/>
            <a:gdLst>
              <a:gd name="T0" fmla="*/ 235 w 1347"/>
              <a:gd name="T1" fmla="*/ 55 h 839"/>
              <a:gd name="T2" fmla="*/ 620 w 1347"/>
              <a:gd name="T3" fmla="*/ 22 h 839"/>
              <a:gd name="T4" fmla="*/ 979 w 1347"/>
              <a:gd name="T5" fmla="*/ 189 h 839"/>
              <a:gd name="T6" fmla="*/ 1313 w 1347"/>
              <a:gd name="T7" fmla="*/ 533 h 839"/>
              <a:gd name="T8" fmla="*/ 772 w 1347"/>
              <a:gd name="T9" fmla="*/ 808 h 839"/>
              <a:gd name="T10" fmla="*/ 0 w 1347"/>
              <a:gd name="T11" fmla="*/ 721 h 839"/>
              <a:gd name="T12" fmla="*/ 0 60000 65536"/>
              <a:gd name="T13" fmla="*/ 0 60000 65536"/>
              <a:gd name="T14" fmla="*/ 0 60000 65536"/>
              <a:gd name="T15" fmla="*/ 0 60000 65536"/>
              <a:gd name="T16" fmla="*/ 0 60000 65536"/>
              <a:gd name="T17" fmla="*/ 0 60000 65536"/>
              <a:gd name="T18" fmla="*/ 0 w 1347"/>
              <a:gd name="T19" fmla="*/ 0 h 839"/>
              <a:gd name="T20" fmla="*/ 1347 w 1347"/>
              <a:gd name="T21" fmla="*/ 839 h 839"/>
            </a:gdLst>
            <a:ahLst/>
            <a:cxnLst>
              <a:cxn ang="T12">
                <a:pos x="T0" y="T1"/>
              </a:cxn>
              <a:cxn ang="T13">
                <a:pos x="T2" y="T3"/>
              </a:cxn>
              <a:cxn ang="T14">
                <a:pos x="T4" y="T5"/>
              </a:cxn>
              <a:cxn ang="T15">
                <a:pos x="T6" y="T7"/>
              </a:cxn>
              <a:cxn ang="T16">
                <a:pos x="T8" y="T9"/>
              </a:cxn>
              <a:cxn ang="T17">
                <a:pos x="T10" y="T11"/>
              </a:cxn>
            </a:cxnLst>
            <a:rect l="T18" t="T19" r="T20" b="T21"/>
            <a:pathLst>
              <a:path w="1347" h="839">
                <a:moveTo>
                  <a:pt x="235" y="55"/>
                </a:moveTo>
                <a:cubicBezTo>
                  <a:pt x="297" y="51"/>
                  <a:pt x="496" y="0"/>
                  <a:pt x="620" y="22"/>
                </a:cubicBezTo>
                <a:cubicBezTo>
                  <a:pt x="743" y="44"/>
                  <a:pt x="863" y="104"/>
                  <a:pt x="979" y="189"/>
                </a:cubicBezTo>
                <a:cubicBezTo>
                  <a:pt x="1095" y="273"/>
                  <a:pt x="1347" y="430"/>
                  <a:pt x="1313" y="533"/>
                </a:cubicBezTo>
                <a:cubicBezTo>
                  <a:pt x="1279" y="636"/>
                  <a:pt x="991" y="777"/>
                  <a:pt x="772" y="808"/>
                </a:cubicBezTo>
                <a:cubicBezTo>
                  <a:pt x="553" y="839"/>
                  <a:pt x="161" y="739"/>
                  <a:pt x="0" y="721"/>
                </a:cubicBezTo>
              </a:path>
            </a:pathLst>
          </a:custGeom>
          <a:noFill/>
          <a:ln w="25400">
            <a:solidFill>
              <a:schemeClr val="tx1"/>
            </a:solidFill>
            <a:round/>
            <a:headEnd/>
            <a:tailEnd/>
          </a:ln>
        </p:spPr>
        <p:txBody>
          <a:bodyPr/>
          <a:lstStyle/>
          <a:p>
            <a:endParaRPr lang="tr-TR"/>
          </a:p>
        </p:txBody>
      </p:sp>
      <p:sp>
        <p:nvSpPr>
          <p:cNvPr id="52" name="Freeform 11"/>
          <p:cNvSpPr>
            <a:spLocks/>
          </p:cNvSpPr>
          <p:nvPr/>
        </p:nvSpPr>
        <p:spPr bwMode="auto">
          <a:xfrm>
            <a:off x="7324269" y="1078531"/>
            <a:ext cx="3617912" cy="2147888"/>
          </a:xfrm>
          <a:custGeom>
            <a:avLst/>
            <a:gdLst>
              <a:gd name="T0" fmla="*/ 696 w 1471"/>
              <a:gd name="T1" fmla="*/ 48 h 976"/>
              <a:gd name="T2" fmla="*/ 792 w 1471"/>
              <a:gd name="T3" fmla="*/ 48 h 976"/>
              <a:gd name="T4" fmla="*/ 1216 w 1471"/>
              <a:gd name="T5" fmla="*/ 336 h 976"/>
              <a:gd name="T6" fmla="*/ 1328 w 1471"/>
              <a:gd name="T7" fmla="*/ 792 h 976"/>
              <a:gd name="T8" fmla="*/ 360 w 1471"/>
              <a:gd name="T9" fmla="*/ 960 h 976"/>
              <a:gd name="T10" fmla="*/ 0 w 1471"/>
              <a:gd name="T11" fmla="*/ 696 h 976"/>
              <a:gd name="T12" fmla="*/ 0 60000 65536"/>
              <a:gd name="T13" fmla="*/ 0 60000 65536"/>
              <a:gd name="T14" fmla="*/ 0 60000 65536"/>
              <a:gd name="T15" fmla="*/ 0 60000 65536"/>
              <a:gd name="T16" fmla="*/ 0 60000 65536"/>
              <a:gd name="T17" fmla="*/ 0 60000 65536"/>
              <a:gd name="T18" fmla="*/ 0 w 1471"/>
              <a:gd name="T19" fmla="*/ 0 h 976"/>
              <a:gd name="T20" fmla="*/ 1471 w 1471"/>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p:spPr>
        <p:txBody>
          <a:bodyPr/>
          <a:lstStyle/>
          <a:p>
            <a:endParaRPr lang="tr-TR"/>
          </a:p>
        </p:txBody>
      </p:sp>
      <p:sp>
        <p:nvSpPr>
          <p:cNvPr id="53" name="Line 12"/>
          <p:cNvSpPr>
            <a:spLocks noChangeShapeType="1"/>
          </p:cNvSpPr>
          <p:nvPr/>
        </p:nvSpPr>
        <p:spPr bwMode="auto">
          <a:xfrm flipV="1">
            <a:off x="7829094" y="2373931"/>
            <a:ext cx="0" cy="71438"/>
          </a:xfrm>
          <a:prstGeom prst="line">
            <a:avLst/>
          </a:prstGeom>
          <a:noFill/>
          <a:ln w="28575">
            <a:solidFill>
              <a:srgbClr val="FF0000"/>
            </a:solidFill>
            <a:round/>
            <a:headEnd type="oval" w="lg" len="lg"/>
            <a:tailEnd/>
          </a:ln>
        </p:spPr>
        <p:txBody>
          <a:bodyPr/>
          <a:lstStyle/>
          <a:p>
            <a:endParaRPr lang="tr-TR"/>
          </a:p>
        </p:txBody>
      </p:sp>
      <p:sp>
        <p:nvSpPr>
          <p:cNvPr id="54" name="Line 13"/>
          <p:cNvSpPr>
            <a:spLocks noChangeShapeType="1"/>
          </p:cNvSpPr>
          <p:nvPr/>
        </p:nvSpPr>
        <p:spPr bwMode="auto">
          <a:xfrm flipV="1">
            <a:off x="10492919" y="1943719"/>
            <a:ext cx="0" cy="71437"/>
          </a:xfrm>
          <a:prstGeom prst="line">
            <a:avLst/>
          </a:prstGeom>
          <a:noFill/>
          <a:ln w="28575">
            <a:solidFill>
              <a:srgbClr val="FF0000"/>
            </a:solidFill>
            <a:round/>
            <a:headEnd type="oval" w="lg" len="lg"/>
            <a:tailEnd/>
          </a:ln>
        </p:spPr>
        <p:txBody>
          <a:bodyPr/>
          <a:lstStyle/>
          <a:p>
            <a:endParaRPr lang="tr-TR"/>
          </a:p>
        </p:txBody>
      </p:sp>
      <p:sp>
        <p:nvSpPr>
          <p:cNvPr id="55" name="Freeform 14"/>
          <p:cNvSpPr>
            <a:spLocks/>
          </p:cNvSpPr>
          <p:nvPr/>
        </p:nvSpPr>
        <p:spPr bwMode="auto">
          <a:xfrm>
            <a:off x="7400469" y="4416032"/>
            <a:ext cx="2132012" cy="1303338"/>
          </a:xfrm>
          <a:custGeom>
            <a:avLst/>
            <a:gdLst>
              <a:gd name="T0" fmla="*/ 235 w 1343"/>
              <a:gd name="T1" fmla="*/ 55 h 821"/>
              <a:gd name="T2" fmla="*/ 620 w 1343"/>
              <a:gd name="T3" fmla="*/ 22 h 821"/>
              <a:gd name="T4" fmla="*/ 979 w 1343"/>
              <a:gd name="T5" fmla="*/ 189 h 821"/>
              <a:gd name="T6" fmla="*/ 1313 w 1343"/>
              <a:gd name="T7" fmla="*/ 533 h 821"/>
              <a:gd name="T8" fmla="*/ 797 w 1343"/>
              <a:gd name="T9" fmla="*/ 790 h 821"/>
              <a:gd name="T10" fmla="*/ 0 w 1343"/>
              <a:gd name="T11" fmla="*/ 721 h 821"/>
              <a:gd name="T12" fmla="*/ 0 60000 65536"/>
              <a:gd name="T13" fmla="*/ 0 60000 65536"/>
              <a:gd name="T14" fmla="*/ 0 60000 65536"/>
              <a:gd name="T15" fmla="*/ 0 60000 65536"/>
              <a:gd name="T16" fmla="*/ 0 60000 65536"/>
              <a:gd name="T17" fmla="*/ 0 60000 65536"/>
              <a:gd name="T18" fmla="*/ 0 w 1343"/>
              <a:gd name="T19" fmla="*/ 0 h 821"/>
              <a:gd name="T20" fmla="*/ 1343 w 1343"/>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1343" h="821">
                <a:moveTo>
                  <a:pt x="235" y="55"/>
                </a:moveTo>
                <a:cubicBezTo>
                  <a:pt x="297" y="51"/>
                  <a:pt x="496" y="0"/>
                  <a:pt x="620" y="22"/>
                </a:cubicBezTo>
                <a:cubicBezTo>
                  <a:pt x="743" y="44"/>
                  <a:pt x="863" y="104"/>
                  <a:pt x="979" y="189"/>
                </a:cubicBezTo>
                <a:cubicBezTo>
                  <a:pt x="1095" y="273"/>
                  <a:pt x="1343" y="433"/>
                  <a:pt x="1313" y="533"/>
                </a:cubicBezTo>
                <a:cubicBezTo>
                  <a:pt x="1283" y="633"/>
                  <a:pt x="1016" y="759"/>
                  <a:pt x="797" y="790"/>
                </a:cubicBezTo>
                <a:cubicBezTo>
                  <a:pt x="578" y="821"/>
                  <a:pt x="166" y="736"/>
                  <a:pt x="0" y="721"/>
                </a:cubicBezTo>
              </a:path>
            </a:pathLst>
          </a:custGeom>
          <a:noFill/>
          <a:ln w="25400">
            <a:solidFill>
              <a:schemeClr val="tx1"/>
            </a:solidFill>
            <a:round/>
            <a:headEnd/>
            <a:tailEnd/>
          </a:ln>
        </p:spPr>
        <p:txBody>
          <a:bodyPr/>
          <a:lstStyle/>
          <a:p>
            <a:endParaRPr lang="tr-TR"/>
          </a:p>
        </p:txBody>
      </p:sp>
      <p:sp>
        <p:nvSpPr>
          <p:cNvPr id="57" name="Freeform 15"/>
          <p:cNvSpPr>
            <a:spLocks/>
          </p:cNvSpPr>
          <p:nvPr/>
        </p:nvSpPr>
        <p:spPr bwMode="auto">
          <a:xfrm>
            <a:off x="7324269" y="4255695"/>
            <a:ext cx="3617912" cy="2147887"/>
          </a:xfrm>
          <a:custGeom>
            <a:avLst/>
            <a:gdLst>
              <a:gd name="T0" fmla="*/ 696 w 1471"/>
              <a:gd name="T1" fmla="*/ 48 h 976"/>
              <a:gd name="T2" fmla="*/ 792 w 1471"/>
              <a:gd name="T3" fmla="*/ 48 h 976"/>
              <a:gd name="T4" fmla="*/ 1216 w 1471"/>
              <a:gd name="T5" fmla="*/ 336 h 976"/>
              <a:gd name="T6" fmla="*/ 1328 w 1471"/>
              <a:gd name="T7" fmla="*/ 792 h 976"/>
              <a:gd name="T8" fmla="*/ 360 w 1471"/>
              <a:gd name="T9" fmla="*/ 960 h 976"/>
              <a:gd name="T10" fmla="*/ 0 w 1471"/>
              <a:gd name="T11" fmla="*/ 696 h 976"/>
              <a:gd name="T12" fmla="*/ 0 60000 65536"/>
              <a:gd name="T13" fmla="*/ 0 60000 65536"/>
              <a:gd name="T14" fmla="*/ 0 60000 65536"/>
              <a:gd name="T15" fmla="*/ 0 60000 65536"/>
              <a:gd name="T16" fmla="*/ 0 60000 65536"/>
              <a:gd name="T17" fmla="*/ 0 60000 65536"/>
              <a:gd name="T18" fmla="*/ 0 w 1471"/>
              <a:gd name="T19" fmla="*/ 0 h 976"/>
              <a:gd name="T20" fmla="*/ 1471 w 1471"/>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p:spPr>
        <p:txBody>
          <a:bodyPr/>
          <a:lstStyle/>
          <a:p>
            <a:endParaRPr lang="tr-TR"/>
          </a:p>
        </p:txBody>
      </p:sp>
      <p:sp>
        <p:nvSpPr>
          <p:cNvPr id="58" name="Line 16"/>
          <p:cNvSpPr>
            <a:spLocks noChangeShapeType="1"/>
          </p:cNvSpPr>
          <p:nvPr/>
        </p:nvSpPr>
        <p:spPr bwMode="auto">
          <a:xfrm flipV="1">
            <a:off x="7900531" y="5552682"/>
            <a:ext cx="0" cy="71438"/>
          </a:xfrm>
          <a:prstGeom prst="line">
            <a:avLst/>
          </a:prstGeom>
          <a:noFill/>
          <a:ln w="28575">
            <a:solidFill>
              <a:srgbClr val="FF0000"/>
            </a:solidFill>
            <a:round/>
            <a:headEnd type="oval" w="lg" len="lg"/>
            <a:tailEnd/>
          </a:ln>
        </p:spPr>
        <p:txBody>
          <a:bodyPr/>
          <a:lstStyle/>
          <a:p>
            <a:endParaRPr lang="tr-TR"/>
          </a:p>
        </p:txBody>
      </p:sp>
      <p:sp>
        <p:nvSpPr>
          <p:cNvPr id="59" name="Line 17"/>
          <p:cNvSpPr>
            <a:spLocks noChangeShapeType="1"/>
          </p:cNvSpPr>
          <p:nvPr/>
        </p:nvSpPr>
        <p:spPr bwMode="auto">
          <a:xfrm flipV="1">
            <a:off x="10637381" y="5335195"/>
            <a:ext cx="0" cy="71437"/>
          </a:xfrm>
          <a:prstGeom prst="line">
            <a:avLst/>
          </a:prstGeom>
          <a:noFill/>
          <a:ln w="28575">
            <a:solidFill>
              <a:srgbClr val="FF0000"/>
            </a:solidFill>
            <a:round/>
            <a:headEnd type="oval" w="lg" len="lg"/>
            <a:tailEnd/>
          </a:ln>
        </p:spPr>
        <p:txBody>
          <a:bodyPr/>
          <a:lstStyle/>
          <a:p>
            <a:endParaRPr lang="tr-TR"/>
          </a:p>
        </p:txBody>
      </p:sp>
      <p:sp>
        <p:nvSpPr>
          <p:cNvPr id="60" name="Freeform 18"/>
          <p:cNvSpPr>
            <a:spLocks/>
          </p:cNvSpPr>
          <p:nvPr/>
        </p:nvSpPr>
        <p:spPr bwMode="auto">
          <a:xfrm flipH="1" flipV="1">
            <a:off x="9484856" y="5409807"/>
            <a:ext cx="1150938" cy="503238"/>
          </a:xfrm>
          <a:custGeom>
            <a:avLst/>
            <a:gdLst>
              <a:gd name="T0" fmla="*/ 360 w 360"/>
              <a:gd name="T1" fmla="*/ 0 h 210"/>
              <a:gd name="T2" fmla="*/ 0 w 360"/>
              <a:gd name="T3" fmla="*/ 210 h 210"/>
              <a:gd name="T4" fmla="*/ 0 60000 65536"/>
              <a:gd name="T5" fmla="*/ 0 60000 65536"/>
              <a:gd name="T6" fmla="*/ 0 w 360"/>
              <a:gd name="T7" fmla="*/ 0 h 210"/>
              <a:gd name="T8" fmla="*/ 360 w 360"/>
              <a:gd name="T9" fmla="*/ 210 h 210"/>
            </a:gdLst>
            <a:ahLst/>
            <a:cxnLst>
              <a:cxn ang="T4">
                <a:pos x="T0" y="T1"/>
              </a:cxn>
              <a:cxn ang="T5">
                <a:pos x="T2" y="T3"/>
              </a:cxn>
            </a:cxnLst>
            <a:rect l="T6" t="T7" r="T8" b="T9"/>
            <a:pathLst>
              <a:path w="360" h="210">
                <a:moveTo>
                  <a:pt x="360" y="0"/>
                </a:moveTo>
                <a:lnTo>
                  <a:pt x="0" y="210"/>
                </a:lnTo>
              </a:path>
            </a:pathLst>
          </a:custGeom>
          <a:noFill/>
          <a:ln w="38100">
            <a:solidFill>
              <a:srgbClr val="FF0000"/>
            </a:solidFill>
            <a:round/>
            <a:headEnd type="oval" w="med" len="med"/>
            <a:tailEnd type="oval" w="med" len="med"/>
          </a:ln>
        </p:spPr>
        <p:txBody>
          <a:bodyPr/>
          <a:lstStyle/>
          <a:p>
            <a:endParaRPr lang="tr-TR"/>
          </a:p>
        </p:txBody>
      </p:sp>
      <p:sp>
        <p:nvSpPr>
          <p:cNvPr id="76" name="Rectangle 20"/>
          <p:cNvSpPr>
            <a:spLocks noChangeArrowheads="1"/>
          </p:cNvSpPr>
          <p:nvPr/>
        </p:nvSpPr>
        <p:spPr bwMode="auto">
          <a:xfrm>
            <a:off x="9124494" y="3536557"/>
            <a:ext cx="2668921" cy="574675"/>
          </a:xfrm>
          <a:prstGeom prst="rect">
            <a:avLst/>
          </a:prstGeom>
          <a:noFill/>
          <a:ln w="9525">
            <a:noFill/>
            <a:miter lim="800000"/>
            <a:headEnd/>
            <a:tailEnd/>
          </a:ln>
        </p:spPr>
        <p:txBody>
          <a:bodyPr/>
          <a:lstStyle/>
          <a:p>
            <a:pPr marL="342900" indent="-342900" algn="ctr">
              <a:spcBef>
                <a:spcPct val="20000"/>
              </a:spcBef>
            </a:pPr>
            <a:r>
              <a:rPr lang="tr-TR" sz="2400" dirty="0">
                <a:latin typeface="+mj-lt"/>
              </a:rPr>
              <a:t>Ara tesviye eğrisi</a:t>
            </a:r>
            <a:endParaRPr lang="en-US" sz="2400" dirty="0">
              <a:latin typeface="+mj-lt"/>
            </a:endParaRPr>
          </a:p>
        </p:txBody>
      </p:sp>
      <p:sp>
        <p:nvSpPr>
          <p:cNvPr id="77" name="Rectangle 21"/>
          <p:cNvSpPr>
            <a:spLocks noChangeArrowheads="1"/>
          </p:cNvSpPr>
          <p:nvPr/>
        </p:nvSpPr>
        <p:spPr bwMode="auto">
          <a:xfrm>
            <a:off x="9197519" y="2446956"/>
            <a:ext cx="647700" cy="574675"/>
          </a:xfrm>
          <a:prstGeom prst="rect">
            <a:avLst/>
          </a:prstGeom>
          <a:noFill/>
          <a:ln w="9525">
            <a:noFill/>
            <a:miter lim="800000"/>
            <a:headEnd/>
            <a:tailEnd/>
          </a:ln>
        </p:spPr>
        <p:txBody>
          <a:bodyPr/>
          <a:lstStyle/>
          <a:p>
            <a:pPr marL="342900" indent="-342900" algn="ctr">
              <a:spcBef>
                <a:spcPct val="20000"/>
              </a:spcBef>
            </a:pPr>
            <a:r>
              <a:rPr lang="tr-TR" sz="2400" b="1">
                <a:solidFill>
                  <a:srgbClr val="FF0000"/>
                </a:solidFill>
                <a:latin typeface="Garamond" pitchFamily="18" charset="0"/>
              </a:rPr>
              <a:t>L</a:t>
            </a:r>
            <a:endParaRPr lang="en-US" sz="2400" b="1">
              <a:solidFill>
                <a:srgbClr val="FF0000"/>
              </a:solidFill>
              <a:latin typeface="Garamond" pitchFamily="18" charset="0"/>
            </a:endParaRPr>
          </a:p>
        </p:txBody>
      </p:sp>
      <p:sp>
        <p:nvSpPr>
          <p:cNvPr id="78" name="Rectangle 22"/>
          <p:cNvSpPr>
            <a:spLocks noChangeArrowheads="1"/>
          </p:cNvSpPr>
          <p:nvPr/>
        </p:nvSpPr>
        <p:spPr bwMode="auto">
          <a:xfrm>
            <a:off x="9862681" y="5694370"/>
            <a:ext cx="935038" cy="574675"/>
          </a:xfrm>
          <a:prstGeom prst="rect">
            <a:avLst/>
          </a:prstGeom>
          <a:noFill/>
          <a:ln w="9525">
            <a:noFill/>
            <a:miter lim="800000"/>
            <a:headEnd/>
            <a:tailEnd/>
          </a:ln>
        </p:spPr>
        <p:txBody>
          <a:bodyPr/>
          <a:lstStyle/>
          <a:p>
            <a:pPr marL="342900" indent="-342900" algn="ctr">
              <a:spcBef>
                <a:spcPct val="20000"/>
              </a:spcBef>
            </a:pPr>
            <a:r>
              <a:rPr lang="tr-TR" sz="2400" b="1" dirty="0">
                <a:solidFill>
                  <a:srgbClr val="FF0000"/>
                </a:solidFill>
                <a:latin typeface="+mj-lt"/>
              </a:rPr>
              <a:t>L/2</a:t>
            </a:r>
            <a:endParaRPr lang="en-US" sz="2400" b="1" dirty="0">
              <a:solidFill>
                <a:srgbClr val="FF0000"/>
              </a:solidFill>
              <a:latin typeface="+mj-lt"/>
            </a:endParaRPr>
          </a:p>
        </p:txBody>
      </p:sp>
      <p:sp>
        <p:nvSpPr>
          <p:cNvPr id="79" name="Rectangle 23"/>
          <p:cNvSpPr>
            <a:spLocks noChangeArrowheads="1"/>
          </p:cNvSpPr>
          <p:nvPr/>
        </p:nvSpPr>
        <p:spPr bwMode="auto">
          <a:xfrm>
            <a:off x="8116431" y="5120882"/>
            <a:ext cx="863600" cy="574675"/>
          </a:xfrm>
          <a:prstGeom prst="rect">
            <a:avLst/>
          </a:prstGeom>
          <a:noFill/>
          <a:ln w="9525">
            <a:noFill/>
            <a:miter lim="800000"/>
            <a:headEnd/>
            <a:tailEnd/>
          </a:ln>
        </p:spPr>
        <p:txBody>
          <a:bodyPr/>
          <a:lstStyle/>
          <a:p>
            <a:pPr marL="342900" indent="-342900" algn="ctr">
              <a:spcBef>
                <a:spcPct val="20000"/>
              </a:spcBef>
            </a:pPr>
            <a:r>
              <a:rPr lang="tr-TR" sz="2400" b="1">
                <a:solidFill>
                  <a:srgbClr val="FF0000"/>
                </a:solidFill>
                <a:latin typeface="+mj-lt"/>
              </a:rPr>
              <a:t>L/2</a:t>
            </a:r>
            <a:endParaRPr lang="en-US" sz="2400" b="1">
              <a:solidFill>
                <a:srgbClr val="FF0000"/>
              </a:solidFill>
              <a:latin typeface="+mj-lt"/>
            </a:endParaRPr>
          </a:p>
        </p:txBody>
      </p:sp>
      <p:cxnSp>
        <p:nvCxnSpPr>
          <p:cNvPr id="80" name="AutoShape 24"/>
          <p:cNvCxnSpPr>
            <a:cxnSpLocks noChangeShapeType="1"/>
            <a:stCxn id="76" idx="1"/>
          </p:cNvCxnSpPr>
          <p:nvPr/>
        </p:nvCxnSpPr>
        <p:spPr bwMode="auto">
          <a:xfrm rot="10800000" flipH="1" flipV="1">
            <a:off x="9124494" y="3823895"/>
            <a:ext cx="287336" cy="887412"/>
          </a:xfrm>
          <a:prstGeom prst="bentConnector4">
            <a:avLst>
              <a:gd name="adj1" fmla="val -79558"/>
              <a:gd name="adj2" fmla="val 79400"/>
            </a:avLst>
          </a:prstGeom>
          <a:noFill/>
          <a:ln w="12700" cap="sq">
            <a:solidFill>
              <a:schemeClr val="tx1"/>
            </a:solidFill>
            <a:miter lim="800000"/>
            <a:headEnd type="none" w="sm" len="sm"/>
            <a:tailEnd type="triangle" w="lg" len="med"/>
          </a:ln>
        </p:spPr>
      </p:cxnSp>
      <p:sp>
        <p:nvSpPr>
          <p:cNvPr id="81" name="Freeform 25"/>
          <p:cNvSpPr>
            <a:spLocks/>
          </p:cNvSpPr>
          <p:nvPr/>
        </p:nvSpPr>
        <p:spPr bwMode="auto">
          <a:xfrm>
            <a:off x="7900531" y="5120882"/>
            <a:ext cx="2519363" cy="504825"/>
          </a:xfrm>
          <a:custGeom>
            <a:avLst/>
            <a:gdLst>
              <a:gd name="T0" fmla="*/ 552 w 552"/>
              <a:gd name="T1" fmla="*/ 0 h 264"/>
              <a:gd name="T2" fmla="*/ 0 w 552"/>
              <a:gd name="T3" fmla="*/ 264 h 264"/>
              <a:gd name="T4" fmla="*/ 0 60000 65536"/>
              <a:gd name="T5" fmla="*/ 0 60000 65536"/>
              <a:gd name="T6" fmla="*/ 0 w 552"/>
              <a:gd name="T7" fmla="*/ 0 h 264"/>
              <a:gd name="T8" fmla="*/ 552 w 552"/>
              <a:gd name="T9" fmla="*/ 264 h 264"/>
            </a:gdLst>
            <a:ahLst/>
            <a:cxnLst>
              <a:cxn ang="T4">
                <a:pos x="T0" y="T1"/>
              </a:cxn>
              <a:cxn ang="T5">
                <a:pos x="T2" y="T3"/>
              </a:cxn>
            </a:cxnLst>
            <a:rect l="T6" t="T7" r="T8" b="T9"/>
            <a:pathLst>
              <a:path w="552" h="264">
                <a:moveTo>
                  <a:pt x="552" y="0"/>
                </a:moveTo>
                <a:lnTo>
                  <a:pt x="0" y="264"/>
                </a:lnTo>
              </a:path>
            </a:pathLst>
          </a:custGeom>
          <a:noFill/>
          <a:ln w="28575" cap="flat">
            <a:solidFill>
              <a:schemeClr val="hlink"/>
            </a:solidFill>
            <a:prstDash val="dash"/>
            <a:round/>
            <a:headEnd type="oval" w="med" len="med"/>
            <a:tailEnd type="oval" w="med" len="med"/>
          </a:ln>
        </p:spPr>
        <p:txBody>
          <a:bodyPr/>
          <a:lstStyle/>
          <a:p>
            <a:endParaRPr lang="tr-TR"/>
          </a:p>
        </p:txBody>
      </p:sp>
      <p:sp>
        <p:nvSpPr>
          <p:cNvPr id="86" name="Rectangle 35"/>
          <p:cNvSpPr>
            <a:spLocks noChangeArrowheads="1"/>
          </p:cNvSpPr>
          <p:nvPr/>
        </p:nvSpPr>
        <p:spPr bwMode="auto">
          <a:xfrm>
            <a:off x="4957612" y="4986124"/>
            <a:ext cx="1190626" cy="576262"/>
          </a:xfrm>
          <a:prstGeom prst="rect">
            <a:avLst/>
          </a:prstGeom>
          <a:noFill/>
          <a:ln w="9525">
            <a:noFill/>
            <a:miter lim="800000"/>
            <a:headEnd/>
            <a:tailEnd/>
          </a:ln>
          <a:effectLst/>
        </p:spPr>
        <p:txBody>
          <a:bodyPr/>
          <a:lstStyle/>
          <a:p>
            <a:pPr marL="342900" indent="-342900" algn="ctr">
              <a:spcBef>
                <a:spcPct val="20000"/>
              </a:spcBef>
              <a:buClr>
                <a:schemeClr val="accent1"/>
              </a:buClr>
              <a:buSzPct val="65000"/>
              <a:buFont typeface="Wingdings" pitchFamily="2" charset="2"/>
              <a:buNone/>
            </a:pPr>
            <a:r>
              <a:rPr lang="tr-TR" sz="2600" b="1" dirty="0" smtClean="0">
                <a:latin typeface="Calibri Light" panose="020F0302020204030204" pitchFamily="34" charset="0"/>
              </a:rPr>
              <a:t>DOĞRU</a:t>
            </a:r>
            <a:endParaRPr lang="tr-TR" sz="2600" b="1" dirty="0">
              <a:latin typeface="Calibri Light" panose="020F0302020204030204" pitchFamily="34" charset="0"/>
            </a:endParaRPr>
          </a:p>
        </p:txBody>
      </p:sp>
      <p:sp>
        <p:nvSpPr>
          <p:cNvPr id="6" name="AutoShape 2" descr="valid png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8" name="Picture 12" descr="check, circle, correct, mark, success, tick, yes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9" t="16813" r="7029" b="16813"/>
          <a:stretch/>
        </p:blipFill>
        <p:spPr bwMode="auto">
          <a:xfrm>
            <a:off x="5175950" y="5454416"/>
            <a:ext cx="720000" cy="720766"/>
          </a:xfrm>
          <a:prstGeom prst="rect">
            <a:avLst/>
          </a:prstGeom>
          <a:noFill/>
          <a:extLst>
            <a:ext uri="{909E8E84-426E-40DD-AFC4-6F175D3DCCD1}">
              <a14:hiddenFill xmlns:a14="http://schemas.microsoft.com/office/drawing/2010/main">
                <a:solidFill>
                  <a:srgbClr val="FFFFFF"/>
                </a:solidFill>
              </a14:hiddenFill>
            </a:ext>
          </a:extLst>
        </p:spPr>
      </p:pic>
      <p:sp>
        <p:nvSpPr>
          <p:cNvPr id="87" name="Sağ Ok 86"/>
          <p:cNvSpPr/>
          <p:nvPr/>
        </p:nvSpPr>
        <p:spPr>
          <a:xfrm rot="20100566">
            <a:off x="3929473" y="3311015"/>
            <a:ext cx="3180605" cy="180000"/>
          </a:xfrm>
          <a:prstGeom prst="rightArrow">
            <a:avLst/>
          </a:prstGeom>
          <a:noFill/>
          <a:ln w="31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88" name="Sağ Ok 87"/>
          <p:cNvSpPr/>
          <p:nvPr/>
        </p:nvSpPr>
        <p:spPr>
          <a:xfrm rot="1046303">
            <a:off x="4014916" y="4671783"/>
            <a:ext cx="3180605" cy="180000"/>
          </a:xfrm>
          <a:prstGeom prst="rightArrow">
            <a:avLst/>
          </a:prstGeom>
          <a:noFill/>
          <a:ln w="31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173502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dirty="0"/>
              <a:t>Sıfır poligonunun çizimi sırasında dikkat edilmesi gereken hususlar: </a:t>
            </a:r>
            <a:endParaRPr lang="tr-TR" b="1" dirty="0" smtClean="0"/>
          </a:p>
          <a:p>
            <a:pPr marL="0" indent="0" algn="just">
              <a:buNone/>
            </a:pPr>
            <a:endParaRPr lang="tr-TR" dirty="0"/>
          </a:p>
          <a:p>
            <a:pPr marL="457200" indent="-457200" algn="just">
              <a:buFont typeface="+mj-lt"/>
              <a:buAutoNum type="arabicPeriod"/>
            </a:pPr>
            <a:r>
              <a:rPr lang="tr-TR" dirty="0" smtClean="0"/>
              <a:t>Yol </a:t>
            </a:r>
            <a:r>
              <a:rPr lang="tr-TR" dirty="0"/>
              <a:t>boyunca sabit eğimin sağlanması, yani çizilen sıfır poligonunun, sıfır çizgisini temsil edebilmesi oldukça önemlidir. Bir tesviye eğrisinden diğerine gidilirken, arada </a:t>
            </a:r>
            <a:r>
              <a:rPr lang="tr-TR" dirty="0" err="1"/>
              <a:t>teğetlik</a:t>
            </a:r>
            <a:r>
              <a:rPr lang="tr-TR" dirty="0"/>
              <a:t> ve kesişim istenmez. Örneğin aşağıdaki şekilde, yanlış bir uygulama gösterilmiştir. A’dan itibaren sıfır poligonunun sabit eğimle gitmesi gerekirken, bu sağlanamıyor. Çizgi aynı tesviye eğrisine çok önce varıp, üzerinde gitmeye başlıyor. Bu durumda tesviye eğrilerinin arasına hayali tesviye eğrileri çizilmeli ve (</a:t>
            </a:r>
            <a:r>
              <a:rPr lang="tr-TR" dirty="0" smtClean="0"/>
              <a:t>l) </a:t>
            </a:r>
            <a:r>
              <a:rPr lang="tr-TR" dirty="0"/>
              <a:t>uzunluğu da bölünerek parçalar halinde çizilmelidir. Dikkat edilmesi gereken husus, her aralıkta toplam (</a:t>
            </a:r>
            <a:r>
              <a:rPr lang="tr-TR" dirty="0" smtClean="0"/>
              <a:t>l) </a:t>
            </a:r>
            <a:r>
              <a:rPr lang="tr-TR" dirty="0"/>
              <a:t>uzunluğunun sağlanmasıdır.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27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Tuval 56"/>
          <p:cNvGrpSpPr/>
          <p:nvPr/>
        </p:nvGrpSpPr>
        <p:grpSpPr>
          <a:xfrm>
            <a:off x="696000" y="1524000"/>
            <a:ext cx="10800000" cy="5040000"/>
            <a:chOff x="0" y="0"/>
            <a:chExt cx="6172200" cy="3236595"/>
          </a:xfrm>
        </p:grpSpPr>
        <p:sp>
          <p:nvSpPr>
            <p:cNvPr id="6" name="Dikdörtgen 5"/>
            <p:cNvSpPr/>
            <p:nvPr/>
          </p:nvSpPr>
          <p:spPr>
            <a:xfrm>
              <a:off x="0" y="0"/>
              <a:ext cx="6172200" cy="3236595"/>
            </a:xfrm>
            <a:prstGeom prst="rect">
              <a:avLst/>
            </a:prstGeom>
            <a:noFill/>
          </p:spPr>
        </p:sp>
        <p:sp>
          <p:nvSpPr>
            <p:cNvPr id="7" name="Freeform 64"/>
            <p:cNvSpPr>
              <a:spLocks/>
            </p:cNvSpPr>
            <p:nvPr/>
          </p:nvSpPr>
          <p:spPr bwMode="auto">
            <a:xfrm>
              <a:off x="1143000" y="457200"/>
              <a:ext cx="3638550"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8" name="Freeform 65"/>
            <p:cNvSpPr>
              <a:spLocks/>
            </p:cNvSpPr>
            <p:nvPr/>
          </p:nvSpPr>
          <p:spPr bwMode="auto">
            <a:xfrm>
              <a:off x="2070735" y="764540"/>
              <a:ext cx="3624580" cy="2472055"/>
            </a:xfrm>
            <a:custGeom>
              <a:avLst/>
              <a:gdLst>
                <a:gd name="T0" fmla="*/ 494 w 5708"/>
                <a:gd name="T1" fmla="*/ 3893 h 3893"/>
                <a:gd name="T2" fmla="*/ 869 w 5708"/>
                <a:gd name="T3" fmla="*/ 640 h 3893"/>
                <a:gd name="T4" fmla="*/ 5708 w 5708"/>
                <a:gd name="T5" fmla="*/ 56 h 3893"/>
              </a:gdLst>
              <a:ahLst/>
              <a:cxnLst>
                <a:cxn ang="0">
                  <a:pos x="T0" y="T1"/>
                </a:cxn>
                <a:cxn ang="0">
                  <a:pos x="T2" y="T3"/>
                </a:cxn>
                <a:cxn ang="0">
                  <a:pos x="T4" y="T5"/>
                </a:cxn>
              </a:cxnLst>
              <a:rect l="0" t="0" r="r" b="b"/>
              <a:pathLst>
                <a:path w="5708" h="3893">
                  <a:moveTo>
                    <a:pt x="494" y="3893"/>
                  </a:moveTo>
                  <a:cubicBezTo>
                    <a:pt x="556" y="3351"/>
                    <a:pt x="0" y="1280"/>
                    <a:pt x="869" y="640"/>
                  </a:cubicBezTo>
                  <a:cubicBezTo>
                    <a:pt x="1738" y="0"/>
                    <a:pt x="4700" y="178"/>
                    <a:pt x="5708" y="5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9" name="Freeform 66"/>
            <p:cNvSpPr>
              <a:spLocks/>
            </p:cNvSpPr>
            <p:nvPr/>
          </p:nvSpPr>
          <p:spPr bwMode="auto">
            <a:xfrm>
              <a:off x="228600" y="0"/>
              <a:ext cx="3637915"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10" name="Text Box 67"/>
            <p:cNvSpPr txBox="1">
              <a:spLocks noChangeArrowheads="1"/>
            </p:cNvSpPr>
            <p:nvPr/>
          </p:nvSpPr>
          <p:spPr bwMode="auto">
            <a:xfrm>
              <a:off x="1371600" y="6858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A</a:t>
              </a:r>
            </a:p>
          </p:txBody>
        </p:sp>
        <p:cxnSp>
          <p:nvCxnSpPr>
            <p:cNvPr id="11" name="Line 68"/>
            <p:cNvCxnSpPr>
              <a:cxnSpLocks noChangeShapeType="1"/>
            </p:cNvCxnSpPr>
            <p:nvPr/>
          </p:nvCxnSpPr>
          <p:spPr bwMode="auto">
            <a:xfrm flipV="1">
              <a:off x="1714500" y="800100"/>
              <a:ext cx="38862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 name="Arc 69"/>
            <p:cNvSpPr>
              <a:spLocks/>
            </p:cNvSpPr>
            <p:nvPr/>
          </p:nvSpPr>
          <p:spPr bwMode="auto">
            <a:xfrm rot="2229699">
              <a:off x="5314950" y="638175"/>
              <a:ext cx="3429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13" name="Text Box 70"/>
            <p:cNvSpPr txBox="1">
              <a:spLocks noChangeArrowheads="1"/>
            </p:cNvSpPr>
            <p:nvPr/>
          </p:nvSpPr>
          <p:spPr bwMode="auto">
            <a:xfrm>
              <a:off x="1257300" y="22860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14" name="Text Box 71"/>
            <p:cNvSpPr txBox="1">
              <a:spLocks noChangeArrowheads="1"/>
            </p:cNvSpPr>
            <p:nvPr/>
          </p:nvSpPr>
          <p:spPr bwMode="auto">
            <a:xfrm>
              <a:off x="1943100" y="24003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15" name="Text Box 72"/>
            <p:cNvSpPr txBox="1">
              <a:spLocks noChangeArrowheads="1"/>
            </p:cNvSpPr>
            <p:nvPr/>
          </p:nvSpPr>
          <p:spPr bwMode="auto">
            <a:xfrm>
              <a:off x="2400300" y="6858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6" name="Düz Ok Bağlayıcısı 15"/>
          <p:cNvCxnSpPr/>
          <p:nvPr/>
        </p:nvCxnSpPr>
        <p:spPr>
          <a:xfrm flipV="1">
            <a:off x="7004685" y="3975602"/>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Düz Ok Bağlayıcısı 16"/>
          <p:cNvCxnSpPr/>
          <p:nvPr/>
        </p:nvCxnSpPr>
        <p:spPr>
          <a:xfrm flipV="1">
            <a:off x="7004685" y="5884683"/>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Metin kutusu 17"/>
          <p:cNvSpPr txBox="1"/>
          <p:nvPr/>
        </p:nvSpPr>
        <p:spPr>
          <a:xfrm>
            <a:off x="6860367" y="3580930"/>
            <a:ext cx="1095236" cy="369332"/>
          </a:xfrm>
          <a:prstGeom prst="rect">
            <a:avLst/>
          </a:prstGeom>
          <a:noFill/>
        </p:spPr>
        <p:txBody>
          <a:bodyPr wrap="none" rtlCol="0">
            <a:spAutoFit/>
          </a:bodyPr>
          <a:lstStyle/>
          <a:p>
            <a:r>
              <a:rPr lang="tr-TR" dirty="0" smtClean="0"/>
              <a:t>Kotlar, m</a:t>
            </a:r>
            <a:endParaRPr lang="tr-TR" dirty="0"/>
          </a:p>
        </p:txBody>
      </p:sp>
      <p:sp>
        <p:nvSpPr>
          <p:cNvPr id="19" name="Metin kutusu 18"/>
          <p:cNvSpPr txBox="1"/>
          <p:nvPr/>
        </p:nvSpPr>
        <p:spPr>
          <a:xfrm>
            <a:off x="10648430" y="5700017"/>
            <a:ext cx="492443" cy="369332"/>
          </a:xfrm>
          <a:prstGeom prst="rect">
            <a:avLst/>
          </a:prstGeom>
          <a:noFill/>
        </p:spPr>
        <p:txBody>
          <a:bodyPr wrap="none" rtlCol="0">
            <a:spAutoFit/>
          </a:bodyPr>
          <a:lstStyle/>
          <a:p>
            <a:r>
              <a:rPr lang="tr-TR" dirty="0" smtClean="0"/>
              <a:t>km</a:t>
            </a:r>
            <a:endParaRPr lang="tr-TR" dirty="0"/>
          </a:p>
        </p:txBody>
      </p:sp>
      <p:cxnSp>
        <p:nvCxnSpPr>
          <p:cNvPr id="20" name="Düz Bağlayıcı 19"/>
          <p:cNvCxnSpPr/>
          <p:nvPr/>
        </p:nvCxnSpPr>
        <p:spPr>
          <a:xfrm flipV="1">
            <a:off x="7004685" y="5083741"/>
            <a:ext cx="1211060" cy="8009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964637" y="585083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8627190" y="497799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Text Box 25"/>
          <p:cNvSpPr txBox="1">
            <a:spLocks noChangeArrowheads="1"/>
          </p:cNvSpPr>
          <p:nvPr/>
        </p:nvSpPr>
        <p:spPr bwMode="auto">
          <a:xfrm>
            <a:off x="6453550" y="481184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82</a:t>
            </a:r>
            <a:endParaRPr lang="en-US" dirty="0">
              <a:latin typeface="Tahoma" charset="0"/>
            </a:endParaRPr>
          </a:p>
        </p:txBody>
      </p:sp>
      <p:sp>
        <p:nvSpPr>
          <p:cNvPr id="25" name="Text Box 26"/>
          <p:cNvSpPr txBox="1">
            <a:spLocks noChangeArrowheads="1"/>
          </p:cNvSpPr>
          <p:nvPr/>
        </p:nvSpPr>
        <p:spPr bwMode="auto">
          <a:xfrm>
            <a:off x="6438468" y="5736552"/>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80</a:t>
            </a:r>
            <a:endParaRPr lang="en-US" dirty="0">
              <a:latin typeface="Tahoma" charset="0"/>
            </a:endParaRPr>
          </a:p>
        </p:txBody>
      </p:sp>
      <p:sp>
        <p:nvSpPr>
          <p:cNvPr id="26" name="Text Box 25"/>
          <p:cNvSpPr txBox="1">
            <a:spLocks noChangeArrowheads="1"/>
          </p:cNvSpPr>
          <p:nvPr/>
        </p:nvSpPr>
        <p:spPr bwMode="auto">
          <a:xfrm>
            <a:off x="6443782" y="528618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81</a:t>
            </a:r>
            <a:endParaRPr lang="en-US" dirty="0">
              <a:latin typeface="Tahoma" charset="0"/>
            </a:endParaRPr>
          </a:p>
        </p:txBody>
      </p:sp>
      <p:sp>
        <p:nvSpPr>
          <p:cNvPr id="29" name="Dikdörtgen 28"/>
          <p:cNvSpPr/>
          <p:nvPr/>
        </p:nvSpPr>
        <p:spPr>
          <a:xfrm>
            <a:off x="7807165" y="5894163"/>
            <a:ext cx="296876" cy="383888"/>
          </a:xfrm>
          <a:prstGeom prst="rect">
            <a:avLst/>
          </a:prstGeom>
        </p:spPr>
        <p:txBody>
          <a:bodyPr wrap="none">
            <a:spAutoFit/>
          </a:bodyPr>
          <a:lstStyle/>
          <a:p>
            <a:pPr>
              <a:lnSpc>
                <a:spcPct val="107000"/>
              </a:lnSpc>
              <a:spcAft>
                <a:spcPts val="800"/>
              </a:spcAft>
            </a:pPr>
            <a:r>
              <a:rPr lang="tr-TR" dirty="0">
                <a:latin typeface="CommercialScript BT" panose="03030803040807090C04" pitchFamily="66" charset="0"/>
                <a:ea typeface="Calibri" panose="020F0502020204030204" pitchFamily="34" charset="0"/>
                <a:cs typeface="Times New Roman" panose="02020603050405020304" pitchFamily="18" charset="0"/>
              </a:rPr>
              <a:t>l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Düz Bağlayıcı 29"/>
          <p:cNvCxnSpPr>
            <a:endCxn id="23" idx="2"/>
          </p:cNvCxnSpPr>
          <p:nvPr/>
        </p:nvCxnSpPr>
        <p:spPr>
          <a:xfrm flipV="1">
            <a:off x="8215745" y="5013997"/>
            <a:ext cx="411445" cy="697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94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GENEL BİLGİLER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algn="just">
              <a:lnSpc>
                <a:spcPct val="150000"/>
              </a:lnSpc>
            </a:pPr>
            <a:r>
              <a:rPr lang="tr-TR" b="1" u="sng" dirty="0" smtClean="0">
                <a:latin typeface="+mj-lt"/>
              </a:rPr>
              <a:t>Platform; </a:t>
            </a:r>
            <a:r>
              <a:rPr lang="tr-TR" dirty="0" smtClean="0">
                <a:latin typeface="+mj-lt"/>
              </a:rPr>
              <a:t>yolun </a:t>
            </a:r>
            <a:r>
              <a:rPr lang="tr-TR" dirty="0">
                <a:latin typeface="+mj-lt"/>
              </a:rPr>
              <a:t>enine yönde bölüntüsüz ve trafik şeritleri ile banketlerden oluşan kısmına</a:t>
            </a:r>
            <a:r>
              <a:rPr lang="tr-TR" b="1" dirty="0">
                <a:latin typeface="+mj-lt"/>
              </a:rPr>
              <a:t> </a:t>
            </a:r>
            <a:r>
              <a:rPr lang="tr-TR" dirty="0">
                <a:latin typeface="+mj-lt"/>
              </a:rPr>
              <a:t>denir. </a:t>
            </a:r>
            <a:endParaRPr lang="tr-TR" dirty="0" smtClean="0">
              <a:latin typeface="+mj-lt"/>
            </a:endParaRPr>
          </a:p>
          <a:p>
            <a:pPr algn="just">
              <a:lnSpc>
                <a:spcPct val="150000"/>
              </a:lnSpc>
            </a:pPr>
            <a:endParaRPr lang="tr-TR" dirty="0">
              <a:latin typeface="+mj-lt"/>
            </a:endParaRPr>
          </a:p>
          <a:p>
            <a:pPr algn="just">
              <a:lnSpc>
                <a:spcPct val="150000"/>
              </a:lnSpc>
            </a:pPr>
            <a:r>
              <a:rPr lang="tr-TR" b="1" u="sng" dirty="0">
                <a:latin typeface="+mj-lt"/>
              </a:rPr>
              <a:t>Orta ayırıcı</a:t>
            </a:r>
            <a:r>
              <a:rPr lang="tr-TR" b="1" dirty="0">
                <a:latin typeface="+mj-lt"/>
              </a:rPr>
              <a:t> (</a:t>
            </a:r>
            <a:r>
              <a:rPr lang="tr-TR" b="1" dirty="0" err="1">
                <a:latin typeface="+mj-lt"/>
              </a:rPr>
              <a:t>röfüj</a:t>
            </a:r>
            <a:r>
              <a:rPr lang="tr-TR" b="1" dirty="0">
                <a:latin typeface="+mj-lt"/>
              </a:rPr>
              <a:t>);</a:t>
            </a:r>
            <a:r>
              <a:rPr lang="tr-TR" dirty="0">
                <a:latin typeface="+mj-lt"/>
              </a:rPr>
              <a:t> karşı yönlerden gelen trafiğe ait platformları ayıran ve yol kaplamasına göre daha yüksek veya düşük kotta bulunan kısımdır. </a:t>
            </a:r>
            <a:endParaRPr lang="tr-TR" dirty="0" smtClean="0">
              <a:latin typeface="+mj-lt"/>
            </a:endParaRPr>
          </a:p>
          <a:p>
            <a:pPr algn="just">
              <a:lnSpc>
                <a:spcPct val="150000"/>
              </a:lnSpc>
            </a:pPr>
            <a:endParaRPr lang="tr-TR" dirty="0">
              <a:latin typeface="+mj-lt"/>
            </a:endParaRPr>
          </a:p>
          <a:p>
            <a:pPr algn="just">
              <a:lnSpc>
                <a:spcPct val="150000"/>
              </a:lnSpc>
            </a:pPr>
            <a:r>
              <a:rPr lang="tr-TR" b="1" u="sng" dirty="0" smtClean="0">
                <a:latin typeface="+mj-lt"/>
              </a:rPr>
              <a:t>Banket;</a:t>
            </a:r>
            <a:r>
              <a:rPr lang="tr-TR" dirty="0" smtClean="0">
                <a:latin typeface="+mj-lt"/>
              </a:rPr>
              <a:t> </a:t>
            </a:r>
            <a:r>
              <a:rPr lang="tr-TR" dirty="0">
                <a:latin typeface="+mj-lt"/>
              </a:rPr>
              <a:t>yol kaplamasının iki yanında, kaplamaya bitişik ve kaplama kenarı ile şev başı arasında kalan kısma</a:t>
            </a:r>
            <a:r>
              <a:rPr lang="tr-TR" b="1" dirty="0">
                <a:latin typeface="+mj-lt"/>
              </a:rPr>
              <a:t> </a:t>
            </a:r>
            <a:r>
              <a:rPr lang="tr-TR" dirty="0">
                <a:latin typeface="+mj-lt"/>
              </a:rPr>
              <a:t>denir. Ayrı tip bir örtü ile kaplanabilir.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75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Tuval 46"/>
          <p:cNvGrpSpPr/>
          <p:nvPr/>
        </p:nvGrpSpPr>
        <p:grpSpPr>
          <a:xfrm>
            <a:off x="609600" y="1847504"/>
            <a:ext cx="10800000" cy="4320000"/>
            <a:chOff x="0" y="0"/>
            <a:chExt cx="6208395" cy="1600200"/>
          </a:xfrm>
        </p:grpSpPr>
        <p:sp>
          <p:nvSpPr>
            <p:cNvPr id="17" name="Dikdörtgen 16"/>
            <p:cNvSpPr/>
            <p:nvPr/>
          </p:nvSpPr>
          <p:spPr>
            <a:xfrm>
              <a:off x="0" y="0"/>
              <a:ext cx="6208395" cy="1600200"/>
            </a:xfrm>
            <a:prstGeom prst="rect">
              <a:avLst/>
            </a:prstGeom>
            <a:noFill/>
          </p:spPr>
        </p:sp>
        <p:sp>
          <p:nvSpPr>
            <p:cNvPr id="18" name="Text Box 47"/>
            <p:cNvSpPr txBox="1">
              <a:spLocks noChangeArrowheads="1"/>
            </p:cNvSpPr>
            <p:nvPr/>
          </p:nvSpPr>
          <p:spPr bwMode="auto">
            <a:xfrm>
              <a:off x="421005" y="1143000"/>
              <a:ext cx="42037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19" name="Text Box 48"/>
            <p:cNvSpPr txBox="1">
              <a:spLocks noChangeArrowheads="1"/>
            </p:cNvSpPr>
            <p:nvPr/>
          </p:nvSpPr>
          <p:spPr bwMode="auto">
            <a:xfrm>
              <a:off x="421005" y="457200"/>
              <a:ext cx="42037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20" name="Text Box 49"/>
            <p:cNvSpPr txBox="1">
              <a:spLocks noChangeArrowheads="1"/>
            </p:cNvSpPr>
            <p:nvPr/>
          </p:nvSpPr>
          <p:spPr bwMode="auto">
            <a:xfrm>
              <a:off x="3548700" y="257468"/>
              <a:ext cx="2057399" cy="202290"/>
            </a:xfrm>
            <a:prstGeom prst="rect">
              <a:avLst/>
            </a:prstGeom>
            <a:ln/>
            <a:extLst/>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upright="1">
              <a:noAutofit/>
            </a:bodyPr>
            <a:lstStyle/>
            <a:p>
              <a:pPr algn="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Olması gereken sabit eğimli çizgi</a:t>
              </a:r>
            </a:p>
          </p:txBody>
        </p:sp>
        <p:grpSp>
          <p:nvGrpSpPr>
            <p:cNvPr id="21" name="Group 50"/>
            <p:cNvGrpSpPr>
              <a:grpSpLocks/>
            </p:cNvGrpSpPr>
            <p:nvPr/>
          </p:nvGrpSpPr>
          <p:grpSpPr bwMode="auto">
            <a:xfrm>
              <a:off x="841375" y="539750"/>
              <a:ext cx="5330825" cy="1060450"/>
              <a:chOff x="2460" y="13812"/>
              <a:chExt cx="8395" cy="1670"/>
            </a:xfrm>
          </p:grpSpPr>
          <p:cxnSp>
            <p:nvCxnSpPr>
              <p:cNvPr id="23" name="Line 51"/>
              <p:cNvCxnSpPr>
                <a:cxnSpLocks noChangeShapeType="1"/>
              </p:cNvCxnSpPr>
              <p:nvPr/>
            </p:nvCxnSpPr>
            <p:spPr bwMode="auto">
              <a:xfrm>
                <a:off x="2460" y="13812"/>
                <a:ext cx="77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52"/>
              <p:cNvCxnSpPr>
                <a:cxnSpLocks noChangeShapeType="1"/>
              </p:cNvCxnSpPr>
              <p:nvPr/>
            </p:nvCxnSpPr>
            <p:spPr bwMode="auto">
              <a:xfrm>
                <a:off x="2460" y="14977"/>
                <a:ext cx="77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53"/>
              <p:cNvCxnSpPr>
                <a:cxnSpLocks noChangeShapeType="1"/>
              </p:cNvCxnSpPr>
              <p:nvPr/>
            </p:nvCxnSpPr>
            <p:spPr bwMode="auto">
              <a:xfrm>
                <a:off x="9846" y="13838"/>
                <a:ext cx="3" cy="11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Text Box 54"/>
              <p:cNvSpPr txBox="1">
                <a:spLocks noChangeArrowheads="1"/>
              </p:cNvSpPr>
              <p:nvPr/>
            </p:nvSpPr>
            <p:spPr bwMode="auto">
              <a:xfrm>
                <a:off x="9849" y="14042"/>
                <a:ext cx="100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h</a:t>
                </a:r>
              </a:p>
            </p:txBody>
          </p:sp>
          <p:cxnSp>
            <p:nvCxnSpPr>
              <p:cNvPr id="27" name="Line 55"/>
              <p:cNvCxnSpPr>
                <a:cxnSpLocks noChangeAspect="1" noChangeShapeType="1"/>
              </p:cNvCxnSpPr>
              <p:nvPr/>
            </p:nvCxnSpPr>
            <p:spPr bwMode="auto">
              <a:xfrm flipH="1">
                <a:off x="3803" y="13843"/>
                <a:ext cx="3214" cy="1129"/>
              </a:xfrm>
              <a:prstGeom prst="line">
                <a:avLst/>
              </a:prstGeom>
              <a:ln>
                <a:headEnd/>
                <a:tailEnd/>
              </a:ln>
              <a:extLst/>
            </p:spPr>
            <p:style>
              <a:lnRef idx="3">
                <a:schemeClr val="accent1"/>
              </a:lnRef>
              <a:fillRef idx="0">
                <a:schemeClr val="accent1"/>
              </a:fillRef>
              <a:effectRef idx="2">
                <a:schemeClr val="accent1"/>
              </a:effectRef>
              <a:fontRef idx="minor">
                <a:schemeClr val="tx1"/>
              </a:fontRef>
            </p:style>
          </p:cxnSp>
          <p:cxnSp>
            <p:nvCxnSpPr>
              <p:cNvPr id="29" name="Line 56"/>
              <p:cNvCxnSpPr>
                <a:cxnSpLocks noChangeShapeType="1"/>
              </p:cNvCxnSpPr>
              <p:nvPr/>
            </p:nvCxnSpPr>
            <p:spPr bwMode="auto">
              <a:xfrm rot="-5400000">
                <a:off x="5425" y="13896"/>
                <a:ext cx="1" cy="317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Text Box 57"/>
              <p:cNvSpPr txBox="1">
                <a:spLocks noChangeArrowheads="1"/>
              </p:cNvSpPr>
              <p:nvPr/>
            </p:nvSpPr>
            <p:spPr bwMode="auto">
              <a:xfrm>
                <a:off x="5146" y="15122"/>
                <a:ext cx="100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58"/>
              <p:cNvSpPr txBox="1">
                <a:spLocks noChangeArrowheads="1"/>
              </p:cNvSpPr>
              <p:nvPr/>
            </p:nvSpPr>
            <p:spPr bwMode="auto">
              <a:xfrm>
                <a:off x="3133" y="14582"/>
                <a:ext cx="100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A</a:t>
                </a:r>
              </a:p>
            </p:txBody>
          </p:sp>
          <p:cxnSp>
            <p:nvCxnSpPr>
              <p:cNvPr id="32" name="Line 59"/>
              <p:cNvCxnSpPr>
                <a:cxnSpLocks noChangeShapeType="1"/>
              </p:cNvCxnSpPr>
              <p:nvPr/>
            </p:nvCxnSpPr>
            <p:spPr bwMode="auto">
              <a:xfrm flipH="1">
                <a:off x="3803" y="13862"/>
                <a:ext cx="2015" cy="1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3" name="Line 60"/>
              <p:cNvCxnSpPr>
                <a:cxnSpLocks noChangeShapeType="1"/>
              </p:cNvCxnSpPr>
              <p:nvPr/>
            </p:nvCxnSpPr>
            <p:spPr bwMode="auto">
              <a:xfrm flipH="1" flipV="1">
                <a:off x="5792" y="13847"/>
                <a:ext cx="1202" cy="1"/>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cxnSp>
        </p:grpSp>
        <p:sp>
          <p:nvSpPr>
            <p:cNvPr id="22" name="Text Box 61"/>
            <p:cNvSpPr txBox="1">
              <a:spLocks noChangeArrowheads="1"/>
            </p:cNvSpPr>
            <p:nvPr/>
          </p:nvSpPr>
          <p:spPr bwMode="auto">
            <a:xfrm>
              <a:off x="1503362" y="623887"/>
              <a:ext cx="850886" cy="144781"/>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Yanlış çizgi</a:t>
              </a:r>
            </a:p>
          </p:txBody>
        </p:sp>
      </p:grpSp>
    </p:spTree>
    <p:extLst>
      <p:ext uri="{BB962C8B-B14F-4D97-AF65-F5344CB8AC3E}">
        <p14:creationId xmlns:p14="http://schemas.microsoft.com/office/powerpoint/2010/main" val="2885393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Tuval 29"/>
          <p:cNvGrpSpPr/>
          <p:nvPr/>
        </p:nvGrpSpPr>
        <p:grpSpPr>
          <a:xfrm>
            <a:off x="696000" y="1524000"/>
            <a:ext cx="10800000" cy="5040000"/>
            <a:chOff x="0" y="0"/>
            <a:chExt cx="6172200" cy="3236595"/>
          </a:xfrm>
        </p:grpSpPr>
        <p:sp>
          <p:nvSpPr>
            <p:cNvPr id="17" name="Dikdörtgen 16"/>
            <p:cNvSpPr/>
            <p:nvPr/>
          </p:nvSpPr>
          <p:spPr>
            <a:xfrm>
              <a:off x="0" y="0"/>
              <a:ext cx="6172200" cy="3236595"/>
            </a:xfrm>
            <a:prstGeom prst="rect">
              <a:avLst/>
            </a:prstGeom>
            <a:noFill/>
          </p:spPr>
        </p:sp>
        <p:sp>
          <p:nvSpPr>
            <p:cNvPr id="18" name="Freeform 31"/>
            <p:cNvSpPr>
              <a:spLocks/>
            </p:cNvSpPr>
            <p:nvPr/>
          </p:nvSpPr>
          <p:spPr bwMode="auto">
            <a:xfrm>
              <a:off x="1143000" y="457200"/>
              <a:ext cx="3638550"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19" name="Freeform 32"/>
            <p:cNvSpPr>
              <a:spLocks/>
            </p:cNvSpPr>
            <p:nvPr/>
          </p:nvSpPr>
          <p:spPr bwMode="auto">
            <a:xfrm>
              <a:off x="2058035" y="800100"/>
              <a:ext cx="3637280" cy="2436495"/>
            </a:xfrm>
            <a:custGeom>
              <a:avLst/>
              <a:gdLst>
                <a:gd name="T0" fmla="*/ 514 w 5728"/>
                <a:gd name="T1" fmla="*/ 3837 h 3837"/>
                <a:gd name="T2" fmla="*/ 869 w 5728"/>
                <a:gd name="T3" fmla="*/ 720 h 3837"/>
                <a:gd name="T4" fmla="*/ 5728 w 5728"/>
                <a:gd name="T5" fmla="*/ 0 h 3837"/>
              </a:gdLst>
              <a:ahLst/>
              <a:cxnLst>
                <a:cxn ang="0">
                  <a:pos x="T0" y="T1"/>
                </a:cxn>
                <a:cxn ang="0">
                  <a:pos x="T2" y="T3"/>
                </a:cxn>
                <a:cxn ang="0">
                  <a:pos x="T4" y="T5"/>
                </a:cxn>
              </a:cxnLst>
              <a:rect l="0" t="0" r="r" b="b"/>
              <a:pathLst>
                <a:path w="5728" h="3837">
                  <a:moveTo>
                    <a:pt x="514" y="3837"/>
                  </a:moveTo>
                  <a:cubicBezTo>
                    <a:pt x="573" y="3315"/>
                    <a:pt x="0" y="1360"/>
                    <a:pt x="869" y="720"/>
                  </a:cubicBezTo>
                  <a:cubicBezTo>
                    <a:pt x="1738" y="80"/>
                    <a:pt x="4948" y="60"/>
                    <a:pt x="5728"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20" name="Freeform 33"/>
            <p:cNvSpPr>
              <a:spLocks/>
            </p:cNvSpPr>
            <p:nvPr/>
          </p:nvSpPr>
          <p:spPr bwMode="auto">
            <a:xfrm>
              <a:off x="228600" y="0"/>
              <a:ext cx="3637915"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21" name="Text Box 34"/>
            <p:cNvSpPr txBox="1">
              <a:spLocks noChangeArrowheads="1"/>
            </p:cNvSpPr>
            <p:nvPr/>
          </p:nvSpPr>
          <p:spPr bwMode="auto">
            <a:xfrm>
              <a:off x="1485900" y="6858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A</a:t>
              </a:r>
            </a:p>
          </p:txBody>
        </p:sp>
        <p:cxnSp>
          <p:nvCxnSpPr>
            <p:cNvPr id="22" name="Line 35"/>
            <p:cNvCxnSpPr>
              <a:cxnSpLocks noChangeShapeType="1"/>
            </p:cNvCxnSpPr>
            <p:nvPr/>
          </p:nvCxnSpPr>
          <p:spPr bwMode="auto">
            <a:xfrm flipV="1">
              <a:off x="1739900" y="731520"/>
              <a:ext cx="1875790" cy="144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 name="Arc 36"/>
            <p:cNvSpPr>
              <a:spLocks/>
            </p:cNvSpPr>
            <p:nvPr/>
          </p:nvSpPr>
          <p:spPr bwMode="auto">
            <a:xfrm rot="2229699">
              <a:off x="5314950" y="638175"/>
              <a:ext cx="3429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24" name="Text Box 37"/>
            <p:cNvSpPr txBox="1">
              <a:spLocks noChangeArrowheads="1"/>
            </p:cNvSpPr>
            <p:nvPr/>
          </p:nvSpPr>
          <p:spPr bwMode="auto">
            <a:xfrm>
              <a:off x="1092200" y="22860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25" name="Text Box 38"/>
            <p:cNvSpPr txBox="1">
              <a:spLocks noChangeArrowheads="1"/>
            </p:cNvSpPr>
            <p:nvPr/>
          </p:nvSpPr>
          <p:spPr bwMode="auto">
            <a:xfrm>
              <a:off x="2057400" y="24003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26" name="Text Box 39"/>
            <p:cNvSpPr txBox="1">
              <a:spLocks noChangeArrowheads="1"/>
            </p:cNvSpPr>
            <p:nvPr/>
          </p:nvSpPr>
          <p:spPr bwMode="auto">
            <a:xfrm>
              <a:off x="2400300" y="571500"/>
              <a:ext cx="4572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dirty="0">
                  <a:effectLst/>
                  <a:latin typeface="CommercialScript BT" panose="03030803040807090C04" pitchFamily="66" charset="0"/>
                  <a:ea typeface="Calibri" panose="020F0502020204030204" pitchFamily="34" charset="0"/>
                  <a:cs typeface="Times New Roman" panose="02020603050405020304" pitchFamily="18" charset="0"/>
                </a:rPr>
                <a:t>l </a:t>
              </a: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27" name="Freeform 40"/>
            <p:cNvSpPr>
              <a:spLocks/>
            </p:cNvSpPr>
            <p:nvPr/>
          </p:nvSpPr>
          <p:spPr bwMode="auto">
            <a:xfrm>
              <a:off x="1590675" y="628650"/>
              <a:ext cx="3637280" cy="2436495"/>
            </a:xfrm>
            <a:custGeom>
              <a:avLst/>
              <a:gdLst>
                <a:gd name="T0" fmla="*/ 514 w 5728"/>
                <a:gd name="T1" fmla="*/ 3837 h 3837"/>
                <a:gd name="T2" fmla="*/ 869 w 5728"/>
                <a:gd name="T3" fmla="*/ 720 h 3837"/>
                <a:gd name="T4" fmla="*/ 5728 w 5728"/>
                <a:gd name="T5" fmla="*/ 0 h 3837"/>
              </a:gdLst>
              <a:ahLst/>
              <a:cxnLst>
                <a:cxn ang="0">
                  <a:pos x="T0" y="T1"/>
                </a:cxn>
                <a:cxn ang="0">
                  <a:pos x="T2" y="T3"/>
                </a:cxn>
                <a:cxn ang="0">
                  <a:pos x="T4" y="T5"/>
                </a:cxn>
              </a:cxnLst>
              <a:rect l="0" t="0" r="r" b="b"/>
              <a:pathLst>
                <a:path w="5728" h="3837">
                  <a:moveTo>
                    <a:pt x="514" y="3837"/>
                  </a:moveTo>
                  <a:cubicBezTo>
                    <a:pt x="573" y="3315"/>
                    <a:pt x="0" y="1360"/>
                    <a:pt x="869" y="720"/>
                  </a:cubicBezTo>
                  <a:cubicBezTo>
                    <a:pt x="1738" y="80"/>
                    <a:pt x="4948" y="60"/>
                    <a:pt x="5728" y="0"/>
                  </a:cubicBezTo>
                </a:path>
              </a:pathLst>
            </a:custGeom>
            <a:noFill/>
            <a:ln w="952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cxnSp>
          <p:nvCxnSpPr>
            <p:cNvPr id="29" name="Line 41"/>
            <p:cNvCxnSpPr>
              <a:cxnSpLocks noChangeShapeType="1"/>
            </p:cNvCxnSpPr>
            <p:nvPr/>
          </p:nvCxnSpPr>
          <p:spPr bwMode="auto">
            <a:xfrm>
              <a:off x="3625850" y="727710"/>
              <a:ext cx="1976120" cy="79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0" name="Arc 42"/>
            <p:cNvSpPr>
              <a:spLocks/>
            </p:cNvSpPr>
            <p:nvPr/>
          </p:nvSpPr>
          <p:spPr bwMode="auto">
            <a:xfrm rot="2229699">
              <a:off x="3352800" y="571500"/>
              <a:ext cx="3429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31" name="Text Box 43"/>
            <p:cNvSpPr txBox="1">
              <a:spLocks noChangeArrowheads="1"/>
            </p:cNvSpPr>
            <p:nvPr/>
          </p:nvSpPr>
          <p:spPr bwMode="auto">
            <a:xfrm>
              <a:off x="4800600" y="591820"/>
              <a:ext cx="4572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ommercialScript BT" panose="03030803040807090C04" pitchFamily="66" charset="0"/>
                  <a:ea typeface="Calibri" panose="020F0502020204030204" pitchFamily="34" charset="0"/>
                  <a:cs typeface="Times New Roman" panose="02020603050405020304" pitchFamily="18" charset="0"/>
                </a:rPr>
                <a:t>l </a:t>
              </a:r>
              <a:r>
                <a:rPr lang="tr-TR" sz="2000">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32" name="Text Box 44"/>
            <p:cNvSpPr txBox="1">
              <a:spLocks noChangeArrowheads="1"/>
            </p:cNvSpPr>
            <p:nvPr/>
          </p:nvSpPr>
          <p:spPr bwMode="auto">
            <a:xfrm>
              <a:off x="1666875" y="27432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81</a:t>
              </a:r>
            </a:p>
          </p:txBody>
        </p:sp>
      </p:grpSp>
      <p:cxnSp>
        <p:nvCxnSpPr>
          <p:cNvPr id="33" name="Düz Ok Bağlayıcısı 32"/>
          <p:cNvCxnSpPr/>
          <p:nvPr/>
        </p:nvCxnSpPr>
        <p:spPr>
          <a:xfrm flipV="1">
            <a:off x="7004685" y="3975602"/>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flipV="1">
            <a:off x="7004685" y="5884683"/>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Metin kutusu 34"/>
          <p:cNvSpPr txBox="1"/>
          <p:nvPr/>
        </p:nvSpPr>
        <p:spPr>
          <a:xfrm>
            <a:off x="6860367" y="3580930"/>
            <a:ext cx="1095236" cy="369332"/>
          </a:xfrm>
          <a:prstGeom prst="rect">
            <a:avLst/>
          </a:prstGeom>
          <a:noFill/>
        </p:spPr>
        <p:txBody>
          <a:bodyPr wrap="none" rtlCol="0">
            <a:spAutoFit/>
          </a:bodyPr>
          <a:lstStyle/>
          <a:p>
            <a:r>
              <a:rPr lang="tr-TR" dirty="0" smtClean="0"/>
              <a:t>Kotlar, m</a:t>
            </a:r>
            <a:endParaRPr lang="tr-TR" dirty="0"/>
          </a:p>
        </p:txBody>
      </p:sp>
      <p:sp>
        <p:nvSpPr>
          <p:cNvPr id="36" name="Metin kutusu 35"/>
          <p:cNvSpPr txBox="1"/>
          <p:nvPr/>
        </p:nvSpPr>
        <p:spPr>
          <a:xfrm>
            <a:off x="10648430" y="5700017"/>
            <a:ext cx="492443" cy="369332"/>
          </a:xfrm>
          <a:prstGeom prst="rect">
            <a:avLst/>
          </a:prstGeom>
          <a:noFill/>
        </p:spPr>
        <p:txBody>
          <a:bodyPr wrap="none" rtlCol="0">
            <a:spAutoFit/>
          </a:bodyPr>
          <a:lstStyle/>
          <a:p>
            <a:r>
              <a:rPr lang="tr-TR" dirty="0" smtClean="0"/>
              <a:t>km</a:t>
            </a:r>
            <a:endParaRPr lang="tr-TR" dirty="0"/>
          </a:p>
        </p:txBody>
      </p:sp>
      <p:cxnSp>
        <p:nvCxnSpPr>
          <p:cNvPr id="37" name="Düz Bağlayıcı 36"/>
          <p:cNvCxnSpPr>
            <a:endCxn id="40" idx="2"/>
          </p:cNvCxnSpPr>
          <p:nvPr/>
        </p:nvCxnSpPr>
        <p:spPr>
          <a:xfrm flipV="1">
            <a:off x="7004685" y="5013997"/>
            <a:ext cx="1622505" cy="8706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6964637" y="585083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7823615" y="539363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8627190" y="497799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Text Box 25"/>
          <p:cNvSpPr txBox="1">
            <a:spLocks noChangeArrowheads="1"/>
          </p:cNvSpPr>
          <p:nvPr/>
        </p:nvSpPr>
        <p:spPr bwMode="auto">
          <a:xfrm>
            <a:off x="6453550" y="481184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82</a:t>
            </a:r>
            <a:endParaRPr lang="en-US" dirty="0">
              <a:latin typeface="Tahoma" charset="0"/>
            </a:endParaRPr>
          </a:p>
        </p:txBody>
      </p:sp>
      <p:sp>
        <p:nvSpPr>
          <p:cNvPr id="43" name="Text Box 26"/>
          <p:cNvSpPr txBox="1">
            <a:spLocks noChangeArrowheads="1"/>
          </p:cNvSpPr>
          <p:nvPr/>
        </p:nvSpPr>
        <p:spPr bwMode="auto">
          <a:xfrm>
            <a:off x="6438468" y="5736552"/>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80</a:t>
            </a:r>
            <a:endParaRPr lang="en-US" dirty="0">
              <a:latin typeface="Tahoma" charset="0"/>
            </a:endParaRPr>
          </a:p>
        </p:txBody>
      </p:sp>
      <p:sp>
        <p:nvSpPr>
          <p:cNvPr id="44" name="Text Box 25"/>
          <p:cNvSpPr txBox="1">
            <a:spLocks noChangeArrowheads="1"/>
          </p:cNvSpPr>
          <p:nvPr/>
        </p:nvSpPr>
        <p:spPr bwMode="auto">
          <a:xfrm>
            <a:off x="6443782" y="528618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81</a:t>
            </a:r>
            <a:endParaRPr lang="en-US" dirty="0">
              <a:latin typeface="Tahoma" charset="0"/>
            </a:endParaRPr>
          </a:p>
        </p:txBody>
      </p:sp>
      <p:sp>
        <p:nvSpPr>
          <p:cNvPr id="5" name="Dikdörtgen 4"/>
          <p:cNvSpPr/>
          <p:nvPr/>
        </p:nvSpPr>
        <p:spPr>
          <a:xfrm>
            <a:off x="7232293" y="5920994"/>
            <a:ext cx="503664" cy="388696"/>
          </a:xfrm>
          <a:prstGeom prst="rect">
            <a:avLst/>
          </a:prstGeom>
        </p:spPr>
        <p:txBody>
          <a:bodyPr wrap="none">
            <a:spAutoFit/>
          </a:bodyPr>
          <a:lstStyle/>
          <a:p>
            <a:pPr>
              <a:lnSpc>
                <a:spcPct val="107000"/>
              </a:lnSpc>
              <a:spcAft>
                <a:spcPts val="800"/>
              </a:spcAft>
            </a:pPr>
            <a:r>
              <a:rPr lang="tr-TR" smtClean="0">
                <a:latin typeface="CommercialScript BT" panose="03030803040807090C04" pitchFamily="66" charset="0"/>
                <a:ea typeface="Calibri" panose="020F0502020204030204" pitchFamily="34" charset="0"/>
                <a:cs typeface="Times New Roman" panose="02020603050405020304" pitchFamily="18" charset="0"/>
              </a:rPr>
              <a:t>l </a:t>
            </a:r>
            <a:r>
              <a:rPr lang="tr-TR" smtClean="0">
                <a:latin typeface="Calibri" panose="020F0502020204030204" pitchFamily="34" charset="0"/>
                <a:ea typeface="Calibri" panose="020F0502020204030204" pitchFamily="34" charset="0"/>
                <a:cs typeface="Times New Roman" panose="02020603050405020304" pitchFamily="18" charset="0"/>
              </a:rPr>
              <a:t>/2</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7970108" y="5920994"/>
            <a:ext cx="503664" cy="388696"/>
          </a:xfrm>
          <a:prstGeom prst="rect">
            <a:avLst/>
          </a:prstGeom>
        </p:spPr>
        <p:txBody>
          <a:bodyPr wrap="none">
            <a:spAutoFit/>
          </a:bodyPr>
          <a:lstStyle/>
          <a:p>
            <a:pPr>
              <a:lnSpc>
                <a:spcPct val="107000"/>
              </a:lnSpc>
              <a:spcAft>
                <a:spcPts val="800"/>
              </a:spcAft>
            </a:pPr>
            <a:r>
              <a:rPr lang="tr-TR" dirty="0">
                <a:latin typeface="CommercialScript BT" panose="03030803040807090C04" pitchFamily="66" charset="0"/>
                <a:ea typeface="Calibri" panose="020F0502020204030204" pitchFamily="34" charset="0"/>
                <a:cs typeface="Times New Roman" panose="02020603050405020304" pitchFamily="18" charset="0"/>
              </a:rPr>
              <a:t>l </a:t>
            </a:r>
            <a:r>
              <a:rPr lang="tr-TR" dirty="0">
                <a:latin typeface="Calibri" panose="020F0502020204030204" pitchFamily="34" charset="0"/>
                <a:ea typeface="Calibri" panose="020F0502020204030204" pitchFamily="34" charset="0"/>
                <a:cs typeface="Times New Roman" panose="02020603050405020304" pitchFamily="18" charset="0"/>
              </a:rPr>
              <a:t>/2</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898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dirty="0" smtClean="0"/>
              <a:t>Sıfır poligonunun çizimi sırasında dikkat edilmesi gereken hususlar: </a:t>
            </a:r>
          </a:p>
          <a:p>
            <a:pPr marL="0" indent="0" algn="just">
              <a:buNone/>
            </a:pPr>
            <a:endParaRPr lang="tr-TR" dirty="0" smtClean="0"/>
          </a:p>
          <a:p>
            <a:pPr marL="457200" indent="-457200" algn="just">
              <a:buFont typeface="+mj-lt"/>
              <a:buAutoNum type="arabicPeriod" startAt="2"/>
            </a:pPr>
            <a:r>
              <a:rPr lang="tr-TR" dirty="0" smtClean="0"/>
              <a:t>Eş </a:t>
            </a:r>
            <a:r>
              <a:rPr lang="tr-TR" dirty="0"/>
              <a:t>yükselti eğrileri birbiri ardına kestirilerek gidilirken çok zorunlu olmadıkça keskin dönüşler yapılmamalıdır. </a:t>
            </a:r>
          </a:p>
          <a:p>
            <a:pPr marL="457200" indent="-457200" algn="just">
              <a:buFont typeface="+mj-lt"/>
              <a:buAutoNum type="arabicPeriod" startAt="2"/>
            </a:pPr>
            <a:r>
              <a:rPr lang="tr-TR" dirty="0" smtClean="0"/>
              <a:t>Tepe </a:t>
            </a:r>
            <a:r>
              <a:rPr lang="tr-TR" dirty="0"/>
              <a:t>üstleri veya vadi tabanları gibi yerlerde aynı kotlu karşı taraftaki tesviye eğrisine atlama yapılıp, buradan itibaren eğim değiştirilebilir.</a:t>
            </a:r>
          </a:p>
          <a:p>
            <a:pPr marL="457200" indent="-457200" algn="just">
              <a:buFont typeface="+mj-lt"/>
              <a:buAutoNum type="arabicPeriod" startAt="2"/>
            </a:pPr>
            <a:r>
              <a:rPr lang="tr-TR" dirty="0" smtClean="0"/>
              <a:t>Çabuk </a:t>
            </a:r>
            <a:r>
              <a:rPr lang="tr-TR" dirty="0"/>
              <a:t>yapılması istenen ve fazla hassaslık aranmayan durumlarda eğer arazideki tesviye eğrileri de birbirine yaklaşık paralel gidiyorsa birkaç tane tesviye eğrisi bir seferde geçilebilir. Bunun için bir seferde kaç aralık geçilecekse pergel açıklığının o kadar katı alınır. </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04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dirty="0" smtClean="0"/>
              <a:t>Sıfır poligonunun çizimi sırasında dikkat edilmesi gereken hususlar: </a:t>
            </a:r>
          </a:p>
          <a:p>
            <a:pPr marL="0" indent="0" algn="just">
              <a:buNone/>
            </a:pPr>
            <a:endParaRPr lang="tr-TR" dirty="0" smtClean="0"/>
          </a:p>
          <a:p>
            <a:pPr marL="457200" indent="-457200" algn="just">
              <a:buFont typeface="+mj-lt"/>
              <a:buAutoNum type="arabicPeriod" startAt="5"/>
            </a:pPr>
            <a:r>
              <a:rPr lang="tr-TR" dirty="0" smtClean="0"/>
              <a:t>Yatay </a:t>
            </a:r>
            <a:r>
              <a:rPr lang="tr-TR" dirty="0" err="1"/>
              <a:t>kurba</a:t>
            </a:r>
            <a:r>
              <a:rPr lang="tr-TR" dirty="0"/>
              <a:t> yarıçapının sığmayacağı bölgelere girilerek “cep” oluşturulmamalı, bu bölge sanki hiç yokmuş gibi önünden geçilmelidir.</a:t>
            </a:r>
          </a:p>
          <a:p>
            <a:pPr marL="457200" indent="-457200" algn="just">
              <a:buFont typeface="+mj-lt"/>
              <a:buAutoNum type="arabicPeriod" startAt="5"/>
            </a:pPr>
            <a:r>
              <a:rPr lang="tr-TR" dirty="0" smtClean="0"/>
              <a:t>Yol </a:t>
            </a:r>
            <a:r>
              <a:rPr lang="tr-TR" dirty="0"/>
              <a:t>üzerinde istasyon yerleştirilmesi isteniyorsa bu bölgede eğim sıfır alınmalı ve yatay </a:t>
            </a:r>
            <a:r>
              <a:rPr lang="tr-TR" dirty="0" err="1"/>
              <a:t>kurba</a:t>
            </a:r>
            <a:r>
              <a:rPr lang="tr-TR" dirty="0"/>
              <a:t> yapılmamalıdır. İstasyon uzunluğu aksi belirtilmediği sürece 2 km alınmalıdır. İstasyon çıkışında rampa hemen başlatılmamalı, 1 km uzunluğunda </a:t>
            </a:r>
            <a:r>
              <a:rPr lang="tr-TR" dirty="0" err="1"/>
              <a:t>palye</a:t>
            </a:r>
            <a:r>
              <a:rPr lang="tr-TR" dirty="0"/>
              <a:t> kesimi konulmalıdır. Trenin daha çabuk hızlanması için bu kesimde eğim 0 alınmalıdır. Ancak gerekirse bu kesimde yatay </a:t>
            </a:r>
            <a:r>
              <a:rPr lang="tr-TR" dirty="0" err="1"/>
              <a:t>kurba</a:t>
            </a:r>
            <a:r>
              <a:rPr lang="tr-TR" dirty="0"/>
              <a:t> yapılabilir. İniş kısmından önce </a:t>
            </a:r>
            <a:r>
              <a:rPr lang="tr-TR" dirty="0" err="1"/>
              <a:t>palye</a:t>
            </a:r>
            <a:r>
              <a:rPr lang="tr-TR" dirty="0"/>
              <a:t> yapılmasına gerek yoktur</a:t>
            </a:r>
            <a:r>
              <a:rPr lang="tr-TR" dirty="0" smtClean="0"/>
              <a:t>.</a:t>
            </a:r>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79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lgn="just">
              <a:buNone/>
            </a:pPr>
            <a:r>
              <a:rPr lang="tr-TR" b="1" dirty="0" smtClean="0">
                <a:latin typeface="+mj-lt"/>
              </a:rPr>
              <a:t>Teğet </a:t>
            </a:r>
            <a:r>
              <a:rPr lang="tr-TR" b="1" dirty="0">
                <a:latin typeface="+mj-lt"/>
              </a:rPr>
              <a:t>uzunluğunun fazla </a:t>
            </a:r>
            <a:r>
              <a:rPr lang="tr-TR" b="1" dirty="0" smtClean="0">
                <a:latin typeface="+mj-lt"/>
              </a:rPr>
              <a:t>olması durumunda:</a:t>
            </a:r>
          </a:p>
          <a:p>
            <a:pPr marL="0" indent="0" algn="just">
              <a:buNone/>
            </a:pPr>
            <a:endParaRPr lang="tr-TR" dirty="0">
              <a:latin typeface="+mj-lt"/>
            </a:endParaRPr>
          </a:p>
          <a:p>
            <a:pPr lvl="1" algn="just"/>
            <a:r>
              <a:rPr lang="tr-TR" sz="2400" dirty="0">
                <a:latin typeface="+mj-lt"/>
              </a:rPr>
              <a:t>Sürücülerin aşırı hız yapmasına neden olmaktadır.</a:t>
            </a:r>
          </a:p>
          <a:p>
            <a:pPr lvl="1" algn="just"/>
            <a:r>
              <a:rPr lang="tr-TR" sz="2400" dirty="0">
                <a:latin typeface="+mj-lt"/>
              </a:rPr>
              <a:t>Karşıdan gelen veya izleyen taşıtların hız ve uzaklıklarının belirlenmesi zorlaşmaktadır.</a:t>
            </a:r>
          </a:p>
          <a:p>
            <a:pPr lvl="1" algn="just"/>
            <a:r>
              <a:rPr lang="tr-TR" sz="2400" dirty="0">
                <a:latin typeface="+mj-lt"/>
              </a:rPr>
              <a:t>Gece yolculuklarında karşıdan gelen taşıt farları sürüş konfor ve güvenliğini olumsuz yönde etkilemektedir.</a:t>
            </a:r>
          </a:p>
          <a:p>
            <a:pPr lvl="1" algn="just"/>
            <a:r>
              <a:rPr lang="tr-TR" sz="2400" dirty="0">
                <a:latin typeface="+mj-lt"/>
              </a:rPr>
              <a:t>Doğu-Batı yönünde sabah güneş doğarken ve akşam güneş batarken sürücü güneş ışığından etkilenmektedir.</a:t>
            </a:r>
          </a:p>
          <a:p>
            <a:pPr lvl="1" algn="just"/>
            <a:r>
              <a:rPr lang="tr-TR" sz="2400" dirty="0">
                <a:latin typeface="+mj-lt"/>
              </a:rPr>
              <a:t>Monoton sürüş şartları sürücüde dikkat dağılımı ve yorgunluğa neden olabilmektedir.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04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lgn="just">
              <a:buNone/>
            </a:pPr>
            <a:r>
              <a:rPr lang="tr-TR" b="1" dirty="0">
                <a:latin typeface="+mj-lt"/>
              </a:rPr>
              <a:t>Teğet uzunluğunun az olması </a:t>
            </a:r>
            <a:r>
              <a:rPr lang="tr-TR" b="1" dirty="0" smtClean="0">
                <a:latin typeface="+mj-lt"/>
              </a:rPr>
              <a:t>durumunda</a:t>
            </a:r>
            <a:r>
              <a:rPr lang="tr-TR" dirty="0" smtClean="0">
                <a:latin typeface="+mj-lt"/>
              </a:rPr>
              <a:t>:</a:t>
            </a:r>
          </a:p>
          <a:p>
            <a:pPr marL="0" indent="0" algn="just">
              <a:buNone/>
            </a:pPr>
            <a:endParaRPr lang="tr-TR" dirty="0">
              <a:latin typeface="+mj-lt"/>
            </a:endParaRPr>
          </a:p>
          <a:p>
            <a:pPr lvl="1" algn="just"/>
            <a:r>
              <a:rPr lang="tr-TR" sz="2400" dirty="0">
                <a:latin typeface="+mj-lt"/>
              </a:rPr>
              <a:t>Yeterli geçiş görüş uzunluğunun sağlanması güçleşmektedir.</a:t>
            </a:r>
          </a:p>
          <a:p>
            <a:pPr lvl="1" algn="just"/>
            <a:r>
              <a:rPr lang="tr-TR" sz="2400" dirty="0">
                <a:latin typeface="+mj-lt"/>
              </a:rPr>
              <a:t>Hız azalmakta dolayısıyla yolculuk süresi artmaktadır.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561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idx="1"/>
          </p:nvPr>
        </p:nvSpPr>
        <p:spPr/>
        <p:txBody>
          <a:bodyPr/>
          <a:lstStyle/>
          <a:p>
            <a:r>
              <a:rPr lang="tr-TR" b="1" dirty="0" smtClean="0">
                <a:latin typeface="+mj-lt"/>
              </a:rPr>
              <a:t>Geçkinin çizim adımları:</a:t>
            </a:r>
          </a:p>
          <a:p>
            <a:endParaRPr lang="tr-TR" b="1" dirty="0" smtClean="0">
              <a:latin typeface="+mj-lt"/>
            </a:endParaRPr>
          </a:p>
          <a:p>
            <a:pPr marL="731520" lvl="1" indent="-457200">
              <a:lnSpc>
                <a:spcPct val="150000"/>
              </a:lnSpc>
              <a:buFont typeface="+mj-lt"/>
              <a:buAutoNum type="arabicPeriod"/>
            </a:pPr>
            <a:r>
              <a:rPr lang="tr-TR" sz="2400" dirty="0" smtClean="0">
                <a:latin typeface="+mj-lt"/>
              </a:rPr>
              <a:t>Sıfır </a:t>
            </a:r>
            <a:r>
              <a:rPr lang="tr-TR" sz="2400" dirty="0">
                <a:latin typeface="+mj-lt"/>
              </a:rPr>
              <a:t>poligonunun çizilmesi.</a:t>
            </a:r>
          </a:p>
          <a:p>
            <a:pPr marL="731520" lvl="1" indent="-457200">
              <a:lnSpc>
                <a:spcPct val="150000"/>
              </a:lnSpc>
              <a:buFont typeface="+mj-lt"/>
              <a:buAutoNum type="arabicPeriod"/>
            </a:pPr>
            <a:r>
              <a:rPr lang="tr-TR" sz="2400" dirty="0" err="1" smtClean="0">
                <a:latin typeface="+mj-lt"/>
              </a:rPr>
              <a:t>Geçki</a:t>
            </a:r>
            <a:r>
              <a:rPr lang="tr-TR" sz="2400" dirty="0" smtClean="0">
                <a:latin typeface="+mj-lt"/>
              </a:rPr>
              <a:t> </a:t>
            </a:r>
            <a:r>
              <a:rPr lang="tr-TR" sz="2400" dirty="0">
                <a:latin typeface="+mj-lt"/>
              </a:rPr>
              <a:t>genel doğrultularının belirlenmesi.</a:t>
            </a:r>
          </a:p>
          <a:p>
            <a:pPr marL="731520" lvl="1" indent="-457200">
              <a:lnSpc>
                <a:spcPct val="150000"/>
              </a:lnSpc>
              <a:buFont typeface="+mj-lt"/>
              <a:buAutoNum type="arabicPeriod"/>
            </a:pPr>
            <a:r>
              <a:rPr lang="tr-TR" sz="2400" dirty="0" smtClean="0">
                <a:latin typeface="+mj-lt"/>
              </a:rPr>
              <a:t>Dönemecin </a:t>
            </a:r>
            <a:r>
              <a:rPr lang="tr-TR" sz="2400" dirty="0">
                <a:latin typeface="+mj-lt"/>
              </a:rPr>
              <a:t>yerleştirilmesi.</a:t>
            </a:r>
          </a:p>
          <a:p>
            <a:pPr marL="731520" lvl="1" indent="-457200">
              <a:lnSpc>
                <a:spcPct val="150000"/>
              </a:lnSpc>
              <a:buFont typeface="+mj-lt"/>
              <a:buAutoNum type="arabicPeriod"/>
            </a:pPr>
            <a:r>
              <a:rPr lang="tr-TR" sz="2400" dirty="0" err="1" smtClean="0">
                <a:latin typeface="+mj-lt"/>
              </a:rPr>
              <a:t>Enkesitlerin</a:t>
            </a:r>
            <a:r>
              <a:rPr lang="tr-TR" sz="2400" dirty="0" smtClean="0">
                <a:latin typeface="+mj-lt"/>
              </a:rPr>
              <a:t> </a:t>
            </a:r>
            <a:r>
              <a:rPr lang="tr-TR" sz="2400" dirty="0">
                <a:latin typeface="+mj-lt"/>
              </a:rPr>
              <a:t>işaretlenmesi.</a:t>
            </a:r>
            <a:endParaRPr lang="en-US" sz="2400" dirty="0">
              <a:latin typeface="+mj-lt"/>
            </a:endParaRPr>
          </a:p>
          <a:p>
            <a:endParaRPr lang="tr-TR" dirty="0"/>
          </a:p>
        </p:txBody>
      </p:sp>
    </p:spTree>
    <p:extLst>
      <p:ext uri="{BB962C8B-B14F-4D97-AF65-F5344CB8AC3E}">
        <p14:creationId xmlns:p14="http://schemas.microsoft.com/office/powerpoint/2010/main" val="3223718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3001108" cy="1200329"/>
          </a:xfrm>
          <a:prstGeom prst="rect">
            <a:avLst/>
          </a:prstGeom>
        </p:spPr>
        <p:txBody>
          <a:bodyPr wrap="square">
            <a:spAutoFit/>
          </a:bodyPr>
          <a:lstStyle/>
          <a:p>
            <a:pPr algn="just"/>
            <a:r>
              <a:rPr lang="tr-TR" sz="2400" dirty="0" smtClean="0"/>
              <a:t>N1 ve N2 noktalarını birleştiren geçkinin çizilmesi problemi</a:t>
            </a:r>
            <a:endParaRPr lang="tr-TR" sz="2400" dirty="0"/>
          </a:p>
        </p:txBody>
      </p:sp>
      <p:pic>
        <p:nvPicPr>
          <p:cNvPr id="7" name="Picture 3"/>
          <p:cNvPicPr>
            <a:picLocks noChangeAspect="1" noChangeArrowheads="1"/>
          </p:cNvPicPr>
          <p:nvPr/>
        </p:nvPicPr>
        <p:blipFill>
          <a:blip r:embed="rId3" cstate="print"/>
          <a:srcRect l="21919" t="2032" r="20041"/>
          <a:stretch>
            <a:fillRect/>
          </a:stretch>
        </p:blipFill>
        <p:spPr bwMode="auto">
          <a:xfrm>
            <a:off x="4021017" y="653500"/>
            <a:ext cx="7987385" cy="5760000"/>
          </a:xfrm>
          <a:prstGeom prst="rect">
            <a:avLst/>
          </a:prstGeom>
          <a:solidFill>
            <a:schemeClr val="bg1"/>
          </a:solidFill>
          <a:ln w="12700" cap="sq">
            <a:noFill/>
            <a:miter lim="800000"/>
            <a:headEnd type="none" w="sm" len="sm"/>
            <a:tailEnd type="none" w="sm" len="sm"/>
          </a:ln>
        </p:spPr>
      </p:pic>
    </p:spTree>
    <p:extLst>
      <p:ext uri="{BB962C8B-B14F-4D97-AF65-F5344CB8AC3E}">
        <p14:creationId xmlns:p14="http://schemas.microsoft.com/office/powerpoint/2010/main" val="2041576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2547256" cy="1569660"/>
          </a:xfrm>
          <a:prstGeom prst="rect">
            <a:avLst/>
          </a:prstGeom>
        </p:spPr>
        <p:txBody>
          <a:bodyPr wrap="square">
            <a:spAutoFit/>
          </a:bodyPr>
          <a:lstStyle/>
          <a:p>
            <a:pPr algn="just"/>
            <a:r>
              <a:rPr lang="tr-TR" sz="2400" dirty="0" smtClean="0"/>
              <a:t>1. adım:</a:t>
            </a:r>
          </a:p>
          <a:p>
            <a:pPr marL="457200" indent="-457200" algn="just">
              <a:buAutoNum type="arabicPeriod"/>
            </a:pPr>
            <a:endParaRPr lang="tr-TR" sz="2400" dirty="0" smtClean="0"/>
          </a:p>
          <a:p>
            <a:pPr algn="just"/>
            <a:r>
              <a:rPr lang="tr-TR" sz="2400" dirty="0" smtClean="0"/>
              <a:t>Sıfır poligonunun çizilmesi</a:t>
            </a:r>
            <a:endParaRPr lang="tr-TR" sz="2400" dirty="0"/>
          </a:p>
        </p:txBody>
      </p:sp>
      <p:pic>
        <p:nvPicPr>
          <p:cNvPr id="7" name="Picture 3"/>
          <p:cNvPicPr>
            <a:picLocks noChangeAspect="1" noChangeArrowheads="1"/>
          </p:cNvPicPr>
          <p:nvPr/>
        </p:nvPicPr>
        <p:blipFill>
          <a:blip r:embed="rId3" cstate="print"/>
          <a:srcRect l="21919" t="2032" r="20041"/>
          <a:stretch>
            <a:fillRect/>
          </a:stretch>
        </p:blipFill>
        <p:spPr bwMode="auto">
          <a:xfrm>
            <a:off x="4021017" y="653500"/>
            <a:ext cx="7987385" cy="5760000"/>
          </a:xfrm>
          <a:prstGeom prst="rect">
            <a:avLst/>
          </a:prstGeom>
          <a:solidFill>
            <a:schemeClr val="bg1"/>
          </a:solidFill>
          <a:ln w="12700" cap="sq">
            <a:noFill/>
            <a:miter lim="800000"/>
            <a:headEnd type="none" w="sm" len="sm"/>
            <a:tailEnd type="none" w="sm" len="sm"/>
          </a:ln>
        </p:spPr>
      </p:pic>
      <p:cxnSp>
        <p:nvCxnSpPr>
          <p:cNvPr id="8" name="Straight Connector 8"/>
          <p:cNvCxnSpPr/>
          <p:nvPr/>
        </p:nvCxnSpPr>
        <p:spPr>
          <a:xfrm flipV="1">
            <a:off x="4970190" y="1667986"/>
            <a:ext cx="1077686" cy="847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p:nvCxnSpPr>
        <p:spPr>
          <a:xfrm flipH="1" flipV="1">
            <a:off x="8688881" y="1667986"/>
            <a:ext cx="695816" cy="15121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p:nvPr/>
        </p:nvCxnSpPr>
        <p:spPr>
          <a:xfrm>
            <a:off x="7196480" y="1128006"/>
            <a:ext cx="1512168" cy="57606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flipV="1">
            <a:off x="6047876" y="1153414"/>
            <a:ext cx="1148604" cy="51457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2"/>
          <p:cNvCxnSpPr/>
          <p:nvPr/>
        </p:nvCxnSpPr>
        <p:spPr>
          <a:xfrm>
            <a:off x="9384697" y="3166299"/>
            <a:ext cx="1516665" cy="9069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172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2547256" cy="1938992"/>
          </a:xfrm>
          <a:prstGeom prst="rect">
            <a:avLst/>
          </a:prstGeom>
        </p:spPr>
        <p:txBody>
          <a:bodyPr wrap="square">
            <a:spAutoFit/>
          </a:bodyPr>
          <a:lstStyle/>
          <a:p>
            <a:pPr algn="just"/>
            <a:r>
              <a:rPr lang="tr-TR" sz="2400" dirty="0" smtClean="0"/>
              <a:t>2. adım: </a:t>
            </a:r>
          </a:p>
          <a:p>
            <a:pPr algn="just"/>
            <a:endParaRPr lang="tr-TR" sz="2400" dirty="0" smtClean="0"/>
          </a:p>
          <a:p>
            <a:pPr algn="just"/>
            <a:r>
              <a:rPr lang="tr-TR" sz="2400" dirty="0" err="1" smtClean="0"/>
              <a:t>Geçki</a:t>
            </a:r>
            <a:r>
              <a:rPr lang="tr-TR" sz="2400" dirty="0" smtClean="0"/>
              <a:t> </a:t>
            </a:r>
            <a:r>
              <a:rPr lang="tr-TR" sz="2400" dirty="0" err="1" smtClean="0"/>
              <a:t>aliynmanlarının</a:t>
            </a:r>
            <a:r>
              <a:rPr lang="tr-TR" sz="2400" dirty="0" smtClean="0"/>
              <a:t> </a:t>
            </a:r>
            <a:r>
              <a:rPr lang="tr-TR" sz="2400" dirty="0" err="1" smtClean="0"/>
              <a:t>çizilmlesi</a:t>
            </a:r>
            <a:endParaRPr lang="tr-TR" sz="2400" dirty="0"/>
          </a:p>
        </p:txBody>
      </p:sp>
      <p:sp>
        <p:nvSpPr>
          <p:cNvPr id="13" name="Date Placeholder 3"/>
          <p:cNvSpPr>
            <a:spLocks noGrp="1"/>
          </p:cNvSpPr>
          <p:nvPr>
            <p:ph type="dt" sz="half" idx="10"/>
          </p:nvPr>
        </p:nvSpPr>
        <p:spPr>
          <a:xfrm>
            <a:off x="9779670" y="6223112"/>
            <a:ext cx="2088433" cy="436814"/>
          </a:xfrm>
        </p:spPr>
        <p:txBody>
          <a:bodyPr/>
          <a:lstStyle/>
          <a:p>
            <a:pPr>
              <a:defRPr/>
            </a:pPr>
            <a:r>
              <a:rPr lang="en-US"/>
              <a:t>Kemal Selçuk ÖĞÜT</a:t>
            </a:r>
          </a:p>
        </p:txBody>
      </p:sp>
      <p:pic>
        <p:nvPicPr>
          <p:cNvPr id="14" name="Picture 2"/>
          <p:cNvPicPr>
            <a:picLocks noChangeAspect="1" noChangeArrowheads="1"/>
          </p:cNvPicPr>
          <p:nvPr/>
        </p:nvPicPr>
        <p:blipFill>
          <a:blip r:embed="rId3" cstate="print"/>
          <a:srcRect l="8142" t="1355" r="33667"/>
          <a:stretch>
            <a:fillRect/>
          </a:stretch>
        </p:blipFill>
        <p:spPr bwMode="auto">
          <a:xfrm>
            <a:off x="4083396" y="653500"/>
            <a:ext cx="7908797" cy="6030686"/>
          </a:xfrm>
          <a:prstGeom prst="rect">
            <a:avLst/>
          </a:prstGeom>
          <a:solidFill>
            <a:schemeClr val="bg1"/>
          </a:solidFill>
          <a:ln w="12700" cap="sq">
            <a:noFill/>
            <a:miter lim="800000"/>
            <a:headEnd type="none" w="sm" len="sm"/>
            <a:tailEnd type="none" w="sm" len="sm"/>
          </a:ln>
        </p:spPr>
      </p:pic>
    </p:spTree>
    <p:extLst>
      <p:ext uri="{BB962C8B-B14F-4D97-AF65-F5344CB8AC3E}">
        <p14:creationId xmlns:p14="http://schemas.microsoft.com/office/powerpoint/2010/main" val="1506532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GENEL BİLGİLER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GEÇKİ </a:t>
            </a:r>
            <a:r>
              <a:rPr lang="tr-TR" b="1" dirty="0"/>
              <a:t>(GÜZERGAH): </a:t>
            </a:r>
            <a:r>
              <a:rPr lang="tr-TR" dirty="0"/>
              <a:t>Bir yolun arazi üzerinde izlediği doğrultuya denir. </a:t>
            </a:r>
          </a:p>
          <a:p>
            <a:pPr algn="just"/>
            <a:r>
              <a:rPr lang="tr-TR" b="1" dirty="0"/>
              <a:t>HARİTA: </a:t>
            </a:r>
            <a:r>
              <a:rPr lang="tr-TR" dirty="0"/>
              <a:t>Yeryüzünün veya bir parçasının, belli bir orana göre küçültülerek düzlem üzerine çizilen taslağıdır. </a:t>
            </a:r>
            <a:endParaRPr lang="tr-TR" dirty="0" smtClean="0"/>
          </a:p>
          <a:p>
            <a:pPr algn="just"/>
            <a:r>
              <a:rPr lang="tr-TR" b="1" dirty="0" smtClean="0"/>
              <a:t>ÖLÇEK</a:t>
            </a:r>
            <a:r>
              <a:rPr lang="tr-TR" b="1" dirty="0"/>
              <a:t>: </a:t>
            </a:r>
            <a:r>
              <a:rPr lang="tr-TR" dirty="0"/>
              <a:t>Plan veya harita ile arazideki büyüklük (gerçek büyüklük) arasındaki farktır. </a:t>
            </a:r>
          </a:p>
          <a:p>
            <a:endParaRPr lang="tr-TR" dirty="0"/>
          </a:p>
          <a:p>
            <a:pPr marL="0" indent="0" algn="ctr">
              <a:buNone/>
            </a:pPr>
            <a:r>
              <a:rPr lang="tr-TR" b="1" i="1" dirty="0">
                <a:solidFill>
                  <a:srgbClr val="FF0000"/>
                </a:solidFill>
              </a:rPr>
              <a:t>ÖLÇEK= Harita Uzunluğu / Gerçek Uzunluk </a:t>
            </a:r>
            <a:endParaRPr lang="tr-TR" b="1" i="1" dirty="0" smtClean="0">
              <a:solidFill>
                <a:srgbClr val="FF0000"/>
              </a:solidFill>
            </a:endParaRPr>
          </a:p>
          <a:p>
            <a:pPr marL="0" indent="0" algn="just">
              <a:buNone/>
            </a:pPr>
            <a:r>
              <a:rPr lang="tr-TR" i="1" dirty="0" smtClean="0"/>
              <a:t>1/20.000 </a:t>
            </a:r>
            <a:r>
              <a:rPr lang="tr-TR" i="1" dirty="0"/>
              <a:t>ölçeğinde bir haritada ölçülen </a:t>
            </a:r>
            <a:r>
              <a:rPr lang="tr-TR" i="1" dirty="0" smtClean="0"/>
              <a:t>5 </a:t>
            </a:r>
            <a:r>
              <a:rPr lang="tr-TR" i="1" dirty="0" err="1"/>
              <a:t>cm’lik</a:t>
            </a:r>
            <a:r>
              <a:rPr lang="tr-TR" i="1" dirty="0"/>
              <a:t> bir uzunluğun arazideki gerçek değeri </a:t>
            </a:r>
            <a:r>
              <a:rPr lang="tr-TR" i="1" dirty="0" smtClean="0"/>
              <a:t>kaç metredir?</a:t>
            </a:r>
          </a:p>
          <a:p>
            <a:pPr marL="0" indent="0" algn="just">
              <a:buNone/>
            </a:pPr>
            <a:r>
              <a:rPr lang="tr-TR" i="1" dirty="0" smtClean="0">
                <a:solidFill>
                  <a:srgbClr val="FF0000"/>
                </a:solidFill>
              </a:rPr>
              <a:t>5 cm * 20000 * (1 m / 100 cm) = 1000 m</a:t>
            </a:r>
            <a:endParaRPr lang="tr-TR" i="1" dirty="0">
              <a:solidFill>
                <a:srgbClr val="FF0000"/>
              </a:solidFill>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48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Freeform 2"/>
          <p:cNvSpPr>
            <a:spLocks/>
          </p:cNvSpPr>
          <p:nvPr/>
        </p:nvSpPr>
        <p:spPr bwMode="auto">
          <a:xfrm>
            <a:off x="1664868" y="2295150"/>
            <a:ext cx="2520950" cy="3024187"/>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sq" cmpd="sng">
            <a:solidFill>
              <a:schemeClr val="tx1"/>
            </a:solidFill>
            <a:prstDash val="solid"/>
            <a:round/>
            <a:headEnd type="none" w="sm" len="sm"/>
            <a:tailEnd type="none" w="sm" len="sm"/>
          </a:ln>
        </p:spPr>
        <p:txBody>
          <a:bodyPr/>
          <a:lstStyle/>
          <a:p>
            <a:endParaRPr lang="tr-TR"/>
          </a:p>
        </p:txBody>
      </p:sp>
      <p:sp>
        <p:nvSpPr>
          <p:cNvPr id="14" name="Freeform 3"/>
          <p:cNvSpPr>
            <a:spLocks/>
          </p:cNvSpPr>
          <p:nvPr/>
        </p:nvSpPr>
        <p:spPr bwMode="auto">
          <a:xfrm>
            <a:off x="4400131" y="2152275"/>
            <a:ext cx="2592387" cy="3024187"/>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sq" cmpd="sng">
            <a:solidFill>
              <a:schemeClr val="tx1"/>
            </a:solidFill>
            <a:prstDash val="solid"/>
            <a:round/>
            <a:headEnd type="none" w="sm" len="sm"/>
            <a:tailEnd type="none" w="sm" len="sm"/>
          </a:ln>
        </p:spPr>
        <p:txBody>
          <a:bodyPr/>
          <a:lstStyle/>
          <a:p>
            <a:endParaRPr lang="tr-TR"/>
          </a:p>
        </p:txBody>
      </p:sp>
      <p:sp>
        <p:nvSpPr>
          <p:cNvPr id="15" name="Line 4"/>
          <p:cNvSpPr>
            <a:spLocks noChangeShapeType="1"/>
          </p:cNvSpPr>
          <p:nvPr/>
        </p:nvSpPr>
        <p:spPr bwMode="auto">
          <a:xfrm flipV="1">
            <a:off x="4400131" y="3808037"/>
            <a:ext cx="3384550" cy="1295400"/>
          </a:xfrm>
          <a:prstGeom prst="line">
            <a:avLst/>
          </a:prstGeom>
          <a:noFill/>
          <a:ln w="38100" cap="sq">
            <a:solidFill>
              <a:srgbClr val="FF0000"/>
            </a:solidFill>
            <a:round/>
            <a:headEnd type="none" w="sm" len="sm"/>
            <a:tailEnd type="none" w="sm" len="sm"/>
          </a:ln>
        </p:spPr>
        <p:txBody>
          <a:bodyPr/>
          <a:lstStyle/>
          <a:p>
            <a:endParaRPr lang="tr-TR"/>
          </a:p>
        </p:txBody>
      </p:sp>
      <p:sp>
        <p:nvSpPr>
          <p:cNvPr id="16" name="Line 5"/>
          <p:cNvSpPr>
            <a:spLocks noChangeShapeType="1"/>
          </p:cNvSpPr>
          <p:nvPr/>
        </p:nvSpPr>
        <p:spPr bwMode="auto">
          <a:xfrm>
            <a:off x="5768556" y="2152275"/>
            <a:ext cx="1873250" cy="1871662"/>
          </a:xfrm>
          <a:prstGeom prst="line">
            <a:avLst/>
          </a:prstGeom>
          <a:noFill/>
          <a:ln w="38100" cap="sq">
            <a:solidFill>
              <a:srgbClr val="FF0000"/>
            </a:solidFill>
            <a:round/>
            <a:headEnd type="none" w="sm" len="sm"/>
            <a:tailEnd type="none" w="sm" len="sm"/>
          </a:ln>
        </p:spPr>
        <p:txBody>
          <a:bodyPr/>
          <a:lstStyle/>
          <a:p>
            <a:endParaRPr lang="tr-TR"/>
          </a:p>
        </p:txBody>
      </p:sp>
      <p:sp>
        <p:nvSpPr>
          <p:cNvPr id="17" name="Freeform 6"/>
          <p:cNvSpPr>
            <a:spLocks/>
          </p:cNvSpPr>
          <p:nvPr/>
        </p:nvSpPr>
        <p:spPr bwMode="auto">
          <a:xfrm>
            <a:off x="7100468" y="2296737"/>
            <a:ext cx="2592388" cy="3024188"/>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sq" cmpd="sng">
            <a:solidFill>
              <a:schemeClr val="tx1"/>
            </a:solidFill>
            <a:prstDash val="solid"/>
            <a:round/>
            <a:headEnd type="none" w="sm" len="sm"/>
            <a:tailEnd type="none" w="sm" len="sm"/>
          </a:ln>
        </p:spPr>
        <p:txBody>
          <a:bodyPr/>
          <a:lstStyle/>
          <a:p>
            <a:endParaRPr lang="tr-TR"/>
          </a:p>
        </p:txBody>
      </p:sp>
      <p:sp>
        <p:nvSpPr>
          <p:cNvPr id="18" name="Line 7"/>
          <p:cNvSpPr>
            <a:spLocks noChangeShapeType="1"/>
          </p:cNvSpPr>
          <p:nvPr/>
        </p:nvSpPr>
        <p:spPr bwMode="auto">
          <a:xfrm flipV="1">
            <a:off x="7100468" y="4384300"/>
            <a:ext cx="2484438" cy="863600"/>
          </a:xfrm>
          <a:prstGeom prst="line">
            <a:avLst/>
          </a:prstGeom>
          <a:noFill/>
          <a:ln w="38100" cap="sq">
            <a:solidFill>
              <a:srgbClr val="FF0000"/>
            </a:solidFill>
            <a:round/>
            <a:headEnd type="none" w="sm" len="sm"/>
            <a:tailEnd type="none" w="sm" len="sm"/>
          </a:ln>
        </p:spPr>
        <p:txBody>
          <a:bodyPr/>
          <a:lstStyle/>
          <a:p>
            <a:endParaRPr lang="tr-TR"/>
          </a:p>
        </p:txBody>
      </p:sp>
      <p:sp>
        <p:nvSpPr>
          <p:cNvPr id="19" name="Line 8"/>
          <p:cNvSpPr>
            <a:spLocks noChangeShapeType="1"/>
          </p:cNvSpPr>
          <p:nvPr/>
        </p:nvSpPr>
        <p:spPr bwMode="auto">
          <a:xfrm flipH="1">
            <a:off x="9226131" y="3231775"/>
            <a:ext cx="503237" cy="1655762"/>
          </a:xfrm>
          <a:prstGeom prst="line">
            <a:avLst/>
          </a:prstGeom>
          <a:noFill/>
          <a:ln w="38100" cap="sq">
            <a:solidFill>
              <a:srgbClr val="FF0000"/>
            </a:solidFill>
            <a:round/>
            <a:headEnd type="none" w="sm" len="sm"/>
            <a:tailEnd type="none" w="sm" len="sm"/>
          </a:ln>
        </p:spPr>
        <p:txBody>
          <a:bodyPr/>
          <a:lstStyle/>
          <a:p>
            <a:endParaRPr lang="tr-TR"/>
          </a:p>
        </p:txBody>
      </p:sp>
      <p:sp>
        <p:nvSpPr>
          <p:cNvPr id="20" name="Line 9"/>
          <p:cNvSpPr>
            <a:spLocks noChangeShapeType="1"/>
          </p:cNvSpPr>
          <p:nvPr/>
        </p:nvSpPr>
        <p:spPr bwMode="auto">
          <a:xfrm>
            <a:off x="8505406" y="2295150"/>
            <a:ext cx="1295400" cy="1439862"/>
          </a:xfrm>
          <a:prstGeom prst="line">
            <a:avLst/>
          </a:prstGeom>
          <a:noFill/>
          <a:ln w="38100" cap="sq">
            <a:solidFill>
              <a:srgbClr val="FF0000"/>
            </a:solidFill>
            <a:round/>
            <a:headEnd type="none" w="sm" len="sm"/>
            <a:tailEnd type="none" w="sm" len="sm"/>
          </a:ln>
        </p:spPr>
        <p:txBody>
          <a:bodyPr/>
          <a:lstStyle/>
          <a:p>
            <a:endParaRPr lang="tr-TR"/>
          </a:p>
        </p:txBody>
      </p:sp>
      <p:sp>
        <p:nvSpPr>
          <p:cNvPr id="21" name="Text Box 10"/>
          <p:cNvSpPr txBox="1">
            <a:spLocks noChangeArrowheads="1"/>
          </p:cNvSpPr>
          <p:nvPr/>
        </p:nvSpPr>
        <p:spPr bwMode="auto">
          <a:xfrm>
            <a:off x="583188" y="1077155"/>
            <a:ext cx="9755235"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2. </a:t>
            </a:r>
            <a:r>
              <a:rPr lang="tr-TR" sz="2400" dirty="0">
                <a:latin typeface="+mj-lt"/>
              </a:rPr>
              <a:t>a</a:t>
            </a:r>
            <a:r>
              <a:rPr lang="tr-TR" sz="2400" dirty="0" smtClean="0">
                <a:latin typeface="+mj-lt"/>
              </a:rPr>
              <a:t>dım için notlar: </a:t>
            </a:r>
            <a:r>
              <a:rPr lang="tr-TR" sz="2400" dirty="0" err="1" smtClean="0">
                <a:latin typeface="+mj-lt"/>
              </a:rPr>
              <a:t>Geçki</a:t>
            </a:r>
            <a:r>
              <a:rPr lang="tr-TR" sz="2400" dirty="0" smtClean="0">
                <a:latin typeface="+mj-lt"/>
              </a:rPr>
              <a:t> </a:t>
            </a:r>
            <a:r>
              <a:rPr lang="tr-TR" sz="2400" dirty="0" err="1" smtClean="0">
                <a:latin typeface="+mj-lt"/>
              </a:rPr>
              <a:t>aliynmanlarının</a:t>
            </a:r>
            <a:r>
              <a:rPr lang="tr-TR" sz="2400" dirty="0" smtClean="0">
                <a:latin typeface="+mj-lt"/>
              </a:rPr>
              <a:t> (doğrultularının) belirlenmesi</a:t>
            </a:r>
            <a:endParaRPr lang="en-US" sz="2400" dirty="0">
              <a:latin typeface="+mj-lt"/>
            </a:endParaRPr>
          </a:p>
        </p:txBody>
      </p:sp>
      <p:sp>
        <p:nvSpPr>
          <p:cNvPr id="22" name="Text Box 11"/>
          <p:cNvSpPr txBox="1">
            <a:spLocks noChangeArrowheads="1"/>
          </p:cNvSpPr>
          <p:nvPr/>
        </p:nvSpPr>
        <p:spPr bwMode="auto">
          <a:xfrm>
            <a:off x="1448522" y="5535237"/>
            <a:ext cx="1999265" cy="461665"/>
          </a:xfrm>
          <a:prstGeom prst="rect">
            <a:avLst/>
          </a:prstGeom>
          <a:noFill/>
          <a:ln w="12700" cap="sq">
            <a:noFill/>
            <a:miter lim="800000"/>
            <a:headEnd type="none" w="sm" len="sm"/>
            <a:tailEnd type="none" w="sm" len="sm"/>
          </a:ln>
        </p:spPr>
        <p:txBody>
          <a:bodyPr wrap="none">
            <a:spAutoFit/>
          </a:bodyPr>
          <a:lstStyle/>
          <a:p>
            <a:r>
              <a:rPr lang="tr-TR" sz="2400" dirty="0">
                <a:latin typeface="+mj-lt"/>
              </a:rPr>
              <a:t>Sıfır poligonu</a:t>
            </a:r>
            <a:endParaRPr lang="en-US" sz="2400" dirty="0">
              <a:latin typeface="+mj-lt"/>
            </a:endParaRPr>
          </a:p>
        </p:txBody>
      </p:sp>
      <p:sp>
        <p:nvSpPr>
          <p:cNvPr id="23" name="Text Box 12"/>
          <p:cNvSpPr txBox="1">
            <a:spLocks noChangeArrowheads="1"/>
          </p:cNvSpPr>
          <p:nvPr/>
        </p:nvSpPr>
        <p:spPr bwMode="auto">
          <a:xfrm>
            <a:off x="3825456" y="5535237"/>
            <a:ext cx="2395207" cy="461665"/>
          </a:xfrm>
          <a:prstGeom prst="rect">
            <a:avLst/>
          </a:prstGeom>
          <a:noFill/>
          <a:ln w="12700" cap="sq">
            <a:noFill/>
            <a:miter lim="800000"/>
            <a:headEnd type="none" w="sm" len="sm"/>
            <a:tailEnd type="none" w="sm" len="sm"/>
          </a:ln>
        </p:spPr>
        <p:txBody>
          <a:bodyPr wrap="none">
            <a:spAutoFit/>
          </a:bodyPr>
          <a:lstStyle/>
          <a:p>
            <a:r>
              <a:rPr lang="tr-TR" sz="2400" dirty="0">
                <a:latin typeface="+mj-lt"/>
              </a:rPr>
              <a:t>2 genel doğrultu</a:t>
            </a:r>
            <a:endParaRPr lang="en-US" sz="2400" dirty="0">
              <a:latin typeface="+mj-lt"/>
            </a:endParaRPr>
          </a:p>
        </p:txBody>
      </p:sp>
      <p:sp>
        <p:nvSpPr>
          <p:cNvPr id="24" name="Text Box 13"/>
          <p:cNvSpPr txBox="1">
            <a:spLocks noChangeArrowheads="1"/>
          </p:cNvSpPr>
          <p:nvPr/>
        </p:nvSpPr>
        <p:spPr bwMode="auto">
          <a:xfrm>
            <a:off x="7208418" y="5535237"/>
            <a:ext cx="2395207" cy="461665"/>
          </a:xfrm>
          <a:prstGeom prst="rect">
            <a:avLst/>
          </a:prstGeom>
          <a:noFill/>
          <a:ln w="12700" cap="sq">
            <a:noFill/>
            <a:miter lim="800000"/>
            <a:headEnd type="none" w="sm" len="sm"/>
            <a:tailEnd type="none" w="sm" len="sm"/>
          </a:ln>
        </p:spPr>
        <p:txBody>
          <a:bodyPr wrap="none">
            <a:spAutoFit/>
          </a:bodyPr>
          <a:lstStyle/>
          <a:p>
            <a:r>
              <a:rPr lang="tr-TR" sz="2400" dirty="0">
                <a:latin typeface="+mj-lt"/>
              </a:rPr>
              <a:t>3 genel doğrultu</a:t>
            </a:r>
            <a:endParaRPr lang="en-US" sz="2400" dirty="0">
              <a:latin typeface="+mj-lt"/>
            </a:endParaRPr>
          </a:p>
        </p:txBody>
      </p:sp>
    </p:spTree>
    <p:extLst>
      <p:ext uri="{BB962C8B-B14F-4D97-AF65-F5344CB8AC3E}">
        <p14:creationId xmlns:p14="http://schemas.microsoft.com/office/powerpoint/2010/main" val="938491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8525539"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2 ve 3. a</a:t>
            </a:r>
            <a:r>
              <a:rPr lang="tr-TR" sz="2400" dirty="0" smtClean="0">
                <a:latin typeface="+mj-lt"/>
              </a:rPr>
              <a:t>dımlar için notlar: </a:t>
            </a:r>
            <a:r>
              <a:rPr lang="tr-TR" sz="2400" dirty="0" smtClean="0">
                <a:latin typeface="+mj-lt"/>
              </a:rPr>
              <a:t>Yatay dönemeçler çizimine hazırlık</a:t>
            </a:r>
            <a:endParaRPr lang="en-US" sz="2400" dirty="0">
              <a:latin typeface="+mj-lt"/>
            </a:endParaRPr>
          </a:p>
        </p:txBody>
      </p:sp>
      <p:pic>
        <p:nvPicPr>
          <p:cNvPr id="25" name="Picture 3"/>
          <p:cNvPicPr>
            <a:picLocks noChangeAspect="1" noChangeArrowheads="1"/>
          </p:cNvPicPr>
          <p:nvPr/>
        </p:nvPicPr>
        <p:blipFill>
          <a:blip r:embed="rId3" cstate="print"/>
          <a:srcRect l="3239" r="6067"/>
          <a:stretch>
            <a:fillRect/>
          </a:stretch>
        </p:blipFill>
        <p:spPr bwMode="auto">
          <a:xfrm>
            <a:off x="1214667" y="1799506"/>
            <a:ext cx="7262580" cy="2677498"/>
          </a:xfrm>
          <a:prstGeom prst="rect">
            <a:avLst/>
          </a:prstGeom>
          <a:solidFill>
            <a:schemeClr val="bg1"/>
          </a:solidFill>
          <a:ln w="9525">
            <a:noFill/>
            <a:miter lim="800000"/>
            <a:headEnd/>
            <a:tailEnd/>
          </a:ln>
        </p:spPr>
      </p:pic>
      <p:sp>
        <p:nvSpPr>
          <p:cNvPr id="26" name="Text Box 10"/>
          <p:cNvSpPr txBox="1">
            <a:spLocks noChangeArrowheads="1"/>
          </p:cNvSpPr>
          <p:nvPr/>
        </p:nvSpPr>
        <p:spPr bwMode="auto">
          <a:xfrm>
            <a:off x="609600" y="4477004"/>
            <a:ext cx="10972800" cy="1002582"/>
          </a:xfrm>
          <a:prstGeom prst="rect">
            <a:avLst/>
          </a:prstGeom>
          <a:noFill/>
          <a:ln w="12700" cap="sq">
            <a:noFill/>
            <a:miter lim="800000"/>
            <a:headEnd type="none" w="sm" len="sm"/>
            <a:tailEnd type="none" w="sm" len="sm"/>
          </a:ln>
          <a:effectLst/>
        </p:spPr>
        <p:txBody>
          <a:bodyPr wrap="square">
            <a:spAutoFit/>
          </a:bodyPr>
          <a:lstStyle/>
          <a:p>
            <a:pPr algn="just">
              <a:lnSpc>
                <a:spcPct val="130000"/>
              </a:lnSpc>
              <a:defRPr/>
            </a:pPr>
            <a:r>
              <a:rPr lang="tr-TR" sz="2400" dirty="0">
                <a:latin typeface="+mj-lt"/>
              </a:rPr>
              <a:t>Yatay dönemeçlerin çok </a:t>
            </a:r>
            <a:r>
              <a:rPr lang="tr-TR" sz="2400" dirty="0" smtClean="0">
                <a:latin typeface="+mj-lt"/>
              </a:rPr>
              <a:t>olması durumunda; </a:t>
            </a:r>
            <a:r>
              <a:rPr lang="tr-TR" sz="2400" dirty="0" smtClean="0">
                <a:solidFill>
                  <a:srgbClr val="00B050"/>
                </a:solidFill>
                <a:latin typeface="+mj-lt"/>
              </a:rPr>
              <a:t>toprak </a:t>
            </a:r>
            <a:r>
              <a:rPr lang="tr-TR" sz="2400" dirty="0">
                <a:solidFill>
                  <a:srgbClr val="00B050"/>
                </a:solidFill>
                <a:latin typeface="+mj-lt"/>
              </a:rPr>
              <a:t>işini </a:t>
            </a:r>
            <a:r>
              <a:rPr lang="tr-TR" sz="2400" dirty="0" smtClean="0">
                <a:solidFill>
                  <a:srgbClr val="00B050"/>
                </a:solidFill>
                <a:latin typeface="+mj-lt"/>
              </a:rPr>
              <a:t>azalır</a:t>
            </a:r>
            <a:r>
              <a:rPr lang="tr-TR" sz="2400" dirty="0" smtClean="0">
                <a:latin typeface="+mj-lt"/>
              </a:rPr>
              <a:t>, </a:t>
            </a:r>
            <a:r>
              <a:rPr lang="tr-TR" sz="2400" dirty="0" smtClean="0">
                <a:solidFill>
                  <a:srgbClr val="FF0000"/>
                </a:solidFill>
                <a:latin typeface="+mj-lt"/>
              </a:rPr>
              <a:t>ancak estetik </a:t>
            </a:r>
            <a:r>
              <a:rPr lang="tr-TR" sz="2400" dirty="0">
                <a:solidFill>
                  <a:srgbClr val="FF0000"/>
                </a:solidFill>
                <a:latin typeface="+mj-lt"/>
              </a:rPr>
              <a:t>görüntü ve trafik </a:t>
            </a:r>
            <a:r>
              <a:rPr lang="tr-TR" sz="2400" dirty="0" smtClean="0">
                <a:solidFill>
                  <a:srgbClr val="FF0000"/>
                </a:solidFill>
                <a:latin typeface="+mj-lt"/>
              </a:rPr>
              <a:t>güvenliği de </a:t>
            </a:r>
            <a:r>
              <a:rPr lang="tr-TR" sz="2400" dirty="0">
                <a:solidFill>
                  <a:srgbClr val="FF0000"/>
                </a:solidFill>
                <a:latin typeface="+mj-lt"/>
              </a:rPr>
              <a:t>azaltır.</a:t>
            </a:r>
            <a:endParaRPr lang="en-US" sz="2400" dirty="0">
              <a:solidFill>
                <a:srgbClr val="FF0000"/>
              </a:solidFill>
              <a:latin typeface="+mj-lt"/>
            </a:endParaRPr>
          </a:p>
        </p:txBody>
      </p:sp>
    </p:spTree>
    <p:extLst>
      <p:ext uri="{BB962C8B-B14F-4D97-AF65-F5344CB8AC3E}">
        <p14:creationId xmlns:p14="http://schemas.microsoft.com/office/powerpoint/2010/main" val="624397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2547256" cy="1569660"/>
          </a:xfrm>
          <a:prstGeom prst="rect">
            <a:avLst/>
          </a:prstGeom>
        </p:spPr>
        <p:txBody>
          <a:bodyPr wrap="square">
            <a:spAutoFit/>
          </a:bodyPr>
          <a:lstStyle/>
          <a:p>
            <a:pPr algn="just"/>
            <a:r>
              <a:rPr lang="tr-TR" sz="2400" dirty="0"/>
              <a:t>3</a:t>
            </a:r>
            <a:r>
              <a:rPr lang="tr-TR" sz="2400" dirty="0" smtClean="0"/>
              <a:t>. adım: </a:t>
            </a:r>
          </a:p>
          <a:p>
            <a:pPr algn="just"/>
            <a:endParaRPr lang="tr-TR" sz="2400" dirty="0" smtClean="0"/>
          </a:p>
          <a:p>
            <a:pPr algn="just"/>
            <a:r>
              <a:rPr lang="tr-TR" sz="2400" dirty="0" smtClean="0"/>
              <a:t>Yatay </a:t>
            </a:r>
            <a:r>
              <a:rPr lang="tr-TR" sz="2400" dirty="0" err="1" smtClean="0"/>
              <a:t>kurpların</a:t>
            </a:r>
            <a:r>
              <a:rPr lang="tr-TR" sz="2400" dirty="0" smtClean="0"/>
              <a:t> çizimi</a:t>
            </a:r>
            <a:endParaRPr lang="tr-TR" sz="2400" dirty="0"/>
          </a:p>
        </p:txBody>
      </p:sp>
      <p:sp>
        <p:nvSpPr>
          <p:cNvPr id="13" name="Date Placeholder 3"/>
          <p:cNvSpPr>
            <a:spLocks noGrp="1"/>
          </p:cNvSpPr>
          <p:nvPr>
            <p:ph type="dt" sz="half" idx="10"/>
          </p:nvPr>
        </p:nvSpPr>
        <p:spPr>
          <a:xfrm>
            <a:off x="9779670" y="6223112"/>
            <a:ext cx="2088433" cy="436814"/>
          </a:xfrm>
        </p:spPr>
        <p:txBody>
          <a:bodyPr/>
          <a:lstStyle/>
          <a:p>
            <a:pPr>
              <a:defRPr/>
            </a:pPr>
            <a:r>
              <a:rPr lang="en-US"/>
              <a:t>Kemal Selçuk ÖĞÜT</a:t>
            </a:r>
          </a:p>
        </p:txBody>
      </p:sp>
      <p:sp>
        <p:nvSpPr>
          <p:cNvPr id="7" name="Date Placeholder 3"/>
          <p:cNvSpPr txBox="1">
            <a:spLocks/>
          </p:cNvSpPr>
          <p:nvPr/>
        </p:nvSpPr>
        <p:spPr>
          <a:xfrm>
            <a:off x="10177889" y="6187425"/>
            <a:ext cx="2093077" cy="410148"/>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Kemal Selçuk ÖĞÜT</a:t>
            </a:r>
            <a:endParaRPr lang="en-US"/>
          </a:p>
        </p:txBody>
      </p:sp>
      <p:pic>
        <p:nvPicPr>
          <p:cNvPr id="8" name="Picture 2"/>
          <p:cNvPicPr>
            <a:picLocks noChangeAspect="1" noChangeArrowheads="1"/>
          </p:cNvPicPr>
          <p:nvPr/>
        </p:nvPicPr>
        <p:blipFill>
          <a:blip r:embed="rId3" cstate="print"/>
          <a:srcRect l="12212" t="1408" r="30237"/>
          <a:stretch>
            <a:fillRect/>
          </a:stretch>
        </p:blipFill>
        <p:spPr bwMode="auto">
          <a:xfrm>
            <a:off x="4171211" y="653500"/>
            <a:ext cx="7865929" cy="6074180"/>
          </a:xfrm>
          <a:prstGeom prst="rect">
            <a:avLst/>
          </a:prstGeom>
          <a:solidFill>
            <a:schemeClr val="bg1"/>
          </a:solidFill>
          <a:ln w="12700" cap="sq">
            <a:noFill/>
            <a:miter lim="800000"/>
            <a:headEnd type="none" w="sm" len="sm"/>
            <a:tailEnd type="none" w="sm" len="sm"/>
          </a:ln>
        </p:spPr>
      </p:pic>
    </p:spTree>
    <p:extLst>
      <p:ext uri="{BB962C8B-B14F-4D97-AF65-F5344CB8AC3E}">
        <p14:creationId xmlns:p14="http://schemas.microsoft.com/office/powerpoint/2010/main" val="3867713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a:t>
            </a:r>
            <a:r>
              <a:rPr lang="tr-TR" sz="2400" dirty="0" smtClean="0">
                <a:latin typeface="+mj-lt"/>
              </a:rPr>
              <a:t>dım için notlar: </a:t>
            </a:r>
            <a:r>
              <a:rPr lang="tr-TR" sz="2400" dirty="0" smtClean="0">
                <a:latin typeface="+mj-lt"/>
              </a:rPr>
              <a:t>Yatay dönemeçlerin çizimi</a:t>
            </a:r>
            <a:endParaRPr lang="en-US" sz="2400" dirty="0">
              <a:latin typeface="+mj-lt"/>
            </a:endParaRPr>
          </a:p>
        </p:txBody>
      </p:sp>
      <p:sp>
        <p:nvSpPr>
          <p:cNvPr id="7" name="Freeform 2"/>
          <p:cNvSpPr>
            <a:spLocks/>
          </p:cNvSpPr>
          <p:nvPr/>
        </p:nvSpPr>
        <p:spPr bwMode="auto">
          <a:xfrm rot="-5400000">
            <a:off x="6379029" y="1243693"/>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8" name="Freeform 3"/>
          <p:cNvSpPr>
            <a:spLocks/>
          </p:cNvSpPr>
          <p:nvPr/>
        </p:nvSpPr>
        <p:spPr bwMode="auto">
          <a:xfrm>
            <a:off x="4794704" y="2983593"/>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9" name="Freeform 4"/>
          <p:cNvSpPr>
            <a:spLocks/>
          </p:cNvSpPr>
          <p:nvPr/>
        </p:nvSpPr>
        <p:spPr bwMode="auto">
          <a:xfrm>
            <a:off x="8822191" y="3345543"/>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0" name="Text Box 5"/>
          <p:cNvSpPr txBox="1">
            <a:spLocks noChangeArrowheads="1"/>
          </p:cNvSpPr>
          <p:nvPr/>
        </p:nvSpPr>
        <p:spPr bwMode="auto">
          <a:xfrm>
            <a:off x="609600" y="2041905"/>
            <a:ext cx="3689472" cy="461665"/>
          </a:xfrm>
          <a:prstGeom prst="rect">
            <a:avLst/>
          </a:prstGeom>
          <a:noFill/>
          <a:ln w="12700" cap="sq">
            <a:noFill/>
            <a:miter lim="800000"/>
            <a:headEnd type="none" w="sm" len="sm"/>
            <a:tailEnd type="none" w="sm" len="sm"/>
          </a:ln>
        </p:spPr>
        <p:txBody>
          <a:bodyPr wrap="none">
            <a:spAutoFit/>
          </a:bodyPr>
          <a:lstStyle/>
          <a:p>
            <a:r>
              <a:rPr lang="tr-TR" sz="2400" b="1" dirty="0" smtClean="0">
                <a:latin typeface="+mj-lt"/>
                <a:sym typeface="Symbol" pitchFamily="18" charset="2"/>
              </a:rPr>
              <a:t>i. </a:t>
            </a:r>
            <a:r>
              <a:rPr lang="tr-TR" sz="2400" dirty="0" smtClean="0">
                <a:latin typeface="+mj-lt"/>
                <a:sym typeface="Symbol" pitchFamily="18" charset="2"/>
              </a:rPr>
              <a:t> </a:t>
            </a:r>
            <a:r>
              <a:rPr lang="tr-TR" sz="2400" dirty="0">
                <a:latin typeface="+mj-lt"/>
                <a:sym typeface="Symbol" pitchFamily="18" charset="2"/>
              </a:rPr>
              <a:t>sapma açısını </a:t>
            </a:r>
            <a:r>
              <a:rPr lang="tr-TR" sz="2400" dirty="0" smtClean="0">
                <a:latin typeface="+mj-lt"/>
                <a:sym typeface="Symbol" pitchFamily="18" charset="2"/>
              </a:rPr>
              <a:t>ölçülür.</a:t>
            </a:r>
            <a:endParaRPr lang="en-US" sz="2400" dirty="0">
              <a:latin typeface="+mj-lt"/>
            </a:endParaRPr>
          </a:p>
        </p:txBody>
      </p:sp>
      <p:sp>
        <p:nvSpPr>
          <p:cNvPr id="11" name="Line 7"/>
          <p:cNvSpPr>
            <a:spLocks noChangeShapeType="1"/>
          </p:cNvSpPr>
          <p:nvPr/>
        </p:nvSpPr>
        <p:spPr bwMode="auto">
          <a:xfrm rot="5400000">
            <a:off x="7452178" y="1897744"/>
            <a:ext cx="660402" cy="1511300"/>
          </a:xfrm>
          <a:prstGeom prst="line">
            <a:avLst/>
          </a:prstGeom>
          <a:noFill/>
          <a:ln w="38100">
            <a:solidFill>
              <a:srgbClr val="FF0000"/>
            </a:solidFill>
            <a:round/>
            <a:headEnd type="none" w="sm" len="sm"/>
            <a:tailEnd type="none" w="sm" len="sm"/>
          </a:ln>
        </p:spPr>
        <p:txBody>
          <a:bodyPr/>
          <a:lstStyle/>
          <a:p>
            <a:endParaRPr lang="tr-TR"/>
          </a:p>
        </p:txBody>
      </p:sp>
      <p:sp>
        <p:nvSpPr>
          <p:cNvPr id="12" name="Freeform 8"/>
          <p:cNvSpPr>
            <a:spLocks/>
          </p:cNvSpPr>
          <p:nvPr/>
        </p:nvSpPr>
        <p:spPr bwMode="auto">
          <a:xfrm>
            <a:off x="7961766" y="2323193"/>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olid"/>
            <a:round/>
            <a:headEnd type="none" w="sm" len="sm"/>
            <a:tailEnd type="none" w="sm" len="sm"/>
          </a:ln>
        </p:spPr>
        <p:txBody>
          <a:bodyPr/>
          <a:lstStyle/>
          <a:p>
            <a:endParaRPr lang="tr-TR"/>
          </a:p>
        </p:txBody>
      </p:sp>
      <p:sp>
        <p:nvSpPr>
          <p:cNvPr id="13" name="Arc 11"/>
          <p:cNvSpPr>
            <a:spLocks/>
          </p:cNvSpPr>
          <p:nvPr/>
        </p:nvSpPr>
        <p:spPr bwMode="auto">
          <a:xfrm>
            <a:off x="8322129" y="2395871"/>
            <a:ext cx="215900" cy="381347"/>
          </a:xfrm>
          <a:custGeom>
            <a:avLst/>
            <a:gdLst>
              <a:gd name="T0" fmla="*/ 111568 w 21600"/>
              <a:gd name="T1" fmla="*/ 0 h 39920"/>
              <a:gd name="T2" fmla="*/ 27257 w 21600"/>
              <a:gd name="T3" fmla="*/ 354012 h 39920"/>
              <a:gd name="T4" fmla="*/ 0 w 21600"/>
              <a:gd name="T5" fmla="*/ 163997 h 39920"/>
              <a:gd name="T6" fmla="*/ 0 60000 65536"/>
              <a:gd name="T7" fmla="*/ 0 60000 65536"/>
              <a:gd name="T8" fmla="*/ 0 60000 65536"/>
              <a:gd name="T9" fmla="*/ 0 w 21600"/>
              <a:gd name="T10" fmla="*/ 0 h 39920"/>
              <a:gd name="T11" fmla="*/ 21600 w 21600"/>
              <a:gd name="T12" fmla="*/ 39920 h 39920"/>
            </a:gdLst>
            <a:ahLst/>
            <a:cxnLst>
              <a:cxn ang="T6">
                <a:pos x="T0" y="T1"/>
              </a:cxn>
              <a:cxn ang="T7">
                <a:pos x="T2" y="T3"/>
              </a:cxn>
              <a:cxn ang="T8">
                <a:pos x="T4" y="T5"/>
              </a:cxn>
            </a:cxnLst>
            <a:rect l="T9" t="T10" r="T11" b="T12"/>
            <a:pathLst>
              <a:path w="21600" h="39920" fill="none" extrusionOk="0">
                <a:moveTo>
                  <a:pt x="11161" y="0"/>
                </a:moveTo>
                <a:cubicBezTo>
                  <a:pt x="17640" y="3910"/>
                  <a:pt x="21600" y="10925"/>
                  <a:pt x="21600" y="18493"/>
                </a:cubicBezTo>
                <a:cubicBezTo>
                  <a:pt x="21600" y="29368"/>
                  <a:pt x="13515" y="38547"/>
                  <a:pt x="2727" y="39920"/>
                </a:cubicBezTo>
              </a:path>
              <a:path w="21600" h="39920" stroke="0" extrusionOk="0">
                <a:moveTo>
                  <a:pt x="11161" y="0"/>
                </a:moveTo>
                <a:cubicBezTo>
                  <a:pt x="17640" y="3910"/>
                  <a:pt x="21600" y="10925"/>
                  <a:pt x="21600" y="18493"/>
                </a:cubicBezTo>
                <a:cubicBezTo>
                  <a:pt x="21600" y="29368"/>
                  <a:pt x="13515" y="38547"/>
                  <a:pt x="2727" y="39920"/>
                </a:cubicBezTo>
                <a:lnTo>
                  <a:pt x="0" y="18493"/>
                </a:lnTo>
                <a:close/>
              </a:path>
            </a:pathLst>
          </a:custGeom>
          <a:noFill/>
          <a:ln w="12700" cap="sq">
            <a:solidFill>
              <a:schemeClr val="tx1"/>
            </a:solidFill>
            <a:round/>
            <a:headEnd type="none" w="sm" len="sm"/>
            <a:tailEnd type="none" w="sm" len="sm"/>
          </a:ln>
        </p:spPr>
        <p:txBody>
          <a:bodyPr wrap="none" anchor="ctr"/>
          <a:lstStyle/>
          <a:p>
            <a:endParaRPr lang="tr-TR"/>
          </a:p>
        </p:txBody>
      </p:sp>
      <p:sp>
        <p:nvSpPr>
          <p:cNvPr id="17" name="Dikdörtgen 16"/>
          <p:cNvSpPr/>
          <p:nvPr/>
        </p:nvSpPr>
        <p:spPr>
          <a:xfrm>
            <a:off x="8593603" y="2322512"/>
            <a:ext cx="457176" cy="461665"/>
          </a:xfrm>
          <a:prstGeom prst="rect">
            <a:avLst/>
          </a:prstGeom>
        </p:spPr>
        <p:txBody>
          <a:bodyPr wrap="none">
            <a:spAutoFit/>
          </a:bodyPr>
          <a:lstStyle/>
          <a:p>
            <a:r>
              <a:rPr lang="tr-TR" sz="2400" dirty="0">
                <a:sym typeface="Symbol" pitchFamily="18" charset="2"/>
              </a:rPr>
              <a:t> </a:t>
            </a:r>
            <a:endParaRPr lang="tr-TR" sz="2400" dirty="0"/>
          </a:p>
        </p:txBody>
      </p:sp>
      <p:sp>
        <p:nvSpPr>
          <p:cNvPr id="22" name="Oval 21"/>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1379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a:t>
            </a:r>
            <a:r>
              <a:rPr lang="tr-TR" sz="2400" dirty="0" smtClean="0">
                <a:latin typeface="+mj-lt"/>
              </a:rPr>
              <a:t>dım için notlar: </a:t>
            </a:r>
            <a:r>
              <a:rPr lang="tr-TR" sz="2400" dirty="0" smtClean="0">
                <a:latin typeface="+mj-lt"/>
              </a:rPr>
              <a:t>Yatay dönemeçlerin çizimi</a:t>
            </a:r>
            <a:endParaRPr lang="en-US" sz="2400" dirty="0">
              <a:latin typeface="+mj-lt"/>
            </a:endParaRPr>
          </a:p>
        </p:txBody>
      </p:sp>
      <p:sp>
        <p:nvSpPr>
          <p:cNvPr id="7" name="Freeform 2"/>
          <p:cNvSpPr>
            <a:spLocks/>
          </p:cNvSpPr>
          <p:nvPr/>
        </p:nvSpPr>
        <p:spPr bwMode="auto">
          <a:xfrm rot="-5400000">
            <a:off x="6379029" y="1243693"/>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8" name="Freeform 3"/>
          <p:cNvSpPr>
            <a:spLocks/>
          </p:cNvSpPr>
          <p:nvPr/>
        </p:nvSpPr>
        <p:spPr bwMode="auto">
          <a:xfrm>
            <a:off x="4794704" y="2983593"/>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9" name="Freeform 4"/>
          <p:cNvSpPr>
            <a:spLocks/>
          </p:cNvSpPr>
          <p:nvPr/>
        </p:nvSpPr>
        <p:spPr bwMode="auto">
          <a:xfrm>
            <a:off x="8822191" y="3345543"/>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0" name="Text Box 5"/>
          <p:cNvSpPr txBox="1">
            <a:spLocks noChangeArrowheads="1"/>
          </p:cNvSpPr>
          <p:nvPr/>
        </p:nvSpPr>
        <p:spPr bwMode="auto">
          <a:xfrm>
            <a:off x="609601" y="2041905"/>
            <a:ext cx="3712252" cy="2308324"/>
          </a:xfrm>
          <a:prstGeom prst="rect">
            <a:avLst/>
          </a:prstGeom>
          <a:noFill/>
          <a:ln w="12700" cap="sq">
            <a:noFill/>
            <a:miter lim="800000"/>
            <a:headEnd type="none" w="sm" len="sm"/>
            <a:tailEnd type="none" w="sm" len="sm"/>
          </a:ln>
        </p:spPr>
        <p:txBody>
          <a:bodyPr wrap="square">
            <a:spAutoFit/>
          </a:bodyPr>
          <a:lstStyle/>
          <a:p>
            <a:pPr algn="just"/>
            <a:r>
              <a:rPr lang="tr-TR" sz="2400" b="1" dirty="0" smtClean="0">
                <a:latin typeface="+mj-lt"/>
                <a:sym typeface="Symbol" pitchFamily="18" charset="2"/>
              </a:rPr>
              <a:t>ii. </a:t>
            </a:r>
            <a:r>
              <a:rPr lang="tr-TR" sz="2400" dirty="0" smtClean="0">
                <a:latin typeface="+mj-lt"/>
                <a:sym typeface="Symbol" pitchFamily="18" charset="2"/>
              </a:rPr>
              <a:t>t teğet boyu hesaplanır.</a:t>
            </a:r>
          </a:p>
          <a:p>
            <a:pPr algn="just"/>
            <a:endParaRPr lang="tr-TR" sz="2400" dirty="0" smtClean="0">
              <a:latin typeface="+mj-lt"/>
              <a:sym typeface="Symbol" pitchFamily="18" charset="2"/>
            </a:endParaRPr>
          </a:p>
          <a:p>
            <a:pPr algn="just"/>
            <a:r>
              <a:rPr lang="tr-TR" sz="2400" b="1" dirty="0" smtClean="0">
                <a:latin typeface="+mj-lt"/>
                <a:sym typeface="Symbol" pitchFamily="18" charset="2"/>
              </a:rPr>
              <a:t>iii. </a:t>
            </a:r>
            <a:r>
              <a:rPr lang="tr-TR" sz="2400" dirty="0" smtClean="0">
                <a:latin typeface="+mj-lt"/>
                <a:sym typeface="Symbol" pitchFamily="18" charset="2"/>
              </a:rPr>
              <a:t>Teğet boyları </a:t>
            </a:r>
            <a:r>
              <a:rPr lang="tr-TR" sz="2400" dirty="0" err="1" smtClean="0">
                <a:latin typeface="+mj-lt"/>
                <a:sym typeface="Symbol" pitchFamily="18" charset="2"/>
              </a:rPr>
              <a:t>some</a:t>
            </a:r>
            <a:r>
              <a:rPr lang="tr-TR" sz="2400" dirty="0" smtClean="0">
                <a:latin typeface="+mj-lt"/>
                <a:sym typeface="Symbol" pitchFamily="18" charset="2"/>
              </a:rPr>
              <a:t> noktasının iki tarafındaki </a:t>
            </a:r>
            <a:r>
              <a:rPr lang="tr-TR" sz="2400" dirty="0" err="1" smtClean="0">
                <a:latin typeface="+mj-lt"/>
                <a:sym typeface="Symbol" pitchFamily="18" charset="2"/>
              </a:rPr>
              <a:t>aliynmanlar</a:t>
            </a:r>
            <a:r>
              <a:rPr lang="tr-TR" sz="2400" dirty="0" smtClean="0">
                <a:latin typeface="+mj-lt"/>
                <a:sym typeface="Symbol" pitchFamily="18" charset="2"/>
              </a:rPr>
              <a:t> üzerinde işaretlenir</a:t>
            </a:r>
            <a:endParaRPr lang="en-US" sz="2400" dirty="0">
              <a:latin typeface="+mj-lt"/>
            </a:endParaRPr>
          </a:p>
        </p:txBody>
      </p:sp>
      <p:sp>
        <p:nvSpPr>
          <p:cNvPr id="11" name="Line 7"/>
          <p:cNvSpPr>
            <a:spLocks noChangeShapeType="1"/>
          </p:cNvSpPr>
          <p:nvPr/>
        </p:nvSpPr>
        <p:spPr bwMode="auto">
          <a:xfrm rot="5400000">
            <a:off x="7452178" y="1897744"/>
            <a:ext cx="660402" cy="1511300"/>
          </a:xfrm>
          <a:prstGeom prst="line">
            <a:avLst/>
          </a:prstGeom>
          <a:noFill/>
          <a:ln w="38100">
            <a:solidFill>
              <a:srgbClr val="FF0000"/>
            </a:solidFill>
            <a:round/>
            <a:headEnd type="none" w="sm" len="sm"/>
            <a:tailEnd type="none" w="sm" len="sm"/>
          </a:ln>
        </p:spPr>
        <p:txBody>
          <a:bodyPr/>
          <a:lstStyle/>
          <a:p>
            <a:endParaRPr lang="tr-TR"/>
          </a:p>
        </p:txBody>
      </p:sp>
      <p:sp>
        <p:nvSpPr>
          <p:cNvPr id="12" name="Freeform 8"/>
          <p:cNvSpPr>
            <a:spLocks/>
          </p:cNvSpPr>
          <p:nvPr/>
        </p:nvSpPr>
        <p:spPr bwMode="auto">
          <a:xfrm>
            <a:off x="7961766" y="2323193"/>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olid"/>
            <a:round/>
            <a:headEnd type="none" w="sm" len="sm"/>
            <a:tailEnd type="none" w="sm" len="sm"/>
          </a:ln>
        </p:spPr>
        <p:txBody>
          <a:bodyPr/>
          <a:lstStyle/>
          <a:p>
            <a:endParaRPr lang="tr-TR"/>
          </a:p>
        </p:txBody>
      </p:sp>
      <p:sp>
        <p:nvSpPr>
          <p:cNvPr id="25" name="Line 9"/>
          <p:cNvSpPr>
            <a:spLocks noChangeShapeType="1"/>
          </p:cNvSpPr>
          <p:nvPr/>
        </p:nvSpPr>
        <p:spPr bwMode="auto">
          <a:xfrm flipH="1">
            <a:off x="6919025" y="2144598"/>
            <a:ext cx="1080616" cy="503585"/>
          </a:xfrm>
          <a:prstGeom prst="line">
            <a:avLst/>
          </a:prstGeom>
          <a:noFill/>
          <a:ln w="12700" cap="sq">
            <a:solidFill>
              <a:schemeClr val="tx1"/>
            </a:solidFill>
            <a:round/>
            <a:headEnd type="triangle" w="sm" len="sm"/>
            <a:tailEnd type="triangle" w="sm" len="sm"/>
          </a:ln>
        </p:spPr>
        <p:txBody>
          <a:bodyPr/>
          <a:lstStyle/>
          <a:p>
            <a:endParaRPr lang="tr-TR"/>
          </a:p>
        </p:txBody>
      </p:sp>
      <p:sp>
        <p:nvSpPr>
          <p:cNvPr id="26" name="Line 10"/>
          <p:cNvSpPr>
            <a:spLocks noChangeShapeType="1"/>
          </p:cNvSpPr>
          <p:nvPr/>
        </p:nvSpPr>
        <p:spPr bwMode="auto">
          <a:xfrm flipH="1" flipV="1">
            <a:off x="8647342" y="2144599"/>
            <a:ext cx="647700" cy="862013"/>
          </a:xfrm>
          <a:prstGeom prst="line">
            <a:avLst/>
          </a:prstGeom>
          <a:noFill/>
          <a:ln w="12700" cap="sq">
            <a:solidFill>
              <a:schemeClr val="tx1"/>
            </a:solidFill>
            <a:round/>
            <a:headEnd type="triangle" w="sm" len="sm"/>
            <a:tailEnd type="triangle" w="sm" len="sm"/>
          </a:ln>
        </p:spPr>
        <p:txBody>
          <a:bodyPr/>
          <a:lstStyle/>
          <a:p>
            <a:endParaRPr lang="tr-TR"/>
          </a:p>
        </p:txBody>
      </p:sp>
      <p:sp>
        <p:nvSpPr>
          <p:cNvPr id="3" name="Dikdörtgen 2"/>
          <p:cNvSpPr/>
          <p:nvPr/>
        </p:nvSpPr>
        <p:spPr>
          <a:xfrm>
            <a:off x="8971192" y="2272737"/>
            <a:ext cx="439544" cy="461665"/>
          </a:xfrm>
          <a:prstGeom prst="rect">
            <a:avLst/>
          </a:prstGeom>
        </p:spPr>
        <p:txBody>
          <a:bodyPr wrap="none">
            <a:spAutoFit/>
          </a:bodyPr>
          <a:lstStyle/>
          <a:p>
            <a:r>
              <a:rPr lang="tr-TR" sz="2400" b="1" dirty="0">
                <a:sym typeface="Symbol" pitchFamily="18" charset="2"/>
              </a:rPr>
              <a:t> </a:t>
            </a:r>
            <a:r>
              <a:rPr lang="tr-TR" sz="2400" dirty="0">
                <a:sym typeface="Symbol" pitchFamily="18" charset="2"/>
              </a:rPr>
              <a:t>t </a:t>
            </a:r>
            <a:endParaRPr lang="tr-TR" sz="2400" dirty="0"/>
          </a:p>
        </p:txBody>
      </p:sp>
      <p:sp>
        <p:nvSpPr>
          <p:cNvPr id="27" name="Dikdörtgen 26"/>
          <p:cNvSpPr/>
          <p:nvPr/>
        </p:nvSpPr>
        <p:spPr>
          <a:xfrm>
            <a:off x="7140525" y="1934725"/>
            <a:ext cx="439544" cy="461665"/>
          </a:xfrm>
          <a:prstGeom prst="rect">
            <a:avLst/>
          </a:prstGeom>
        </p:spPr>
        <p:txBody>
          <a:bodyPr wrap="none">
            <a:spAutoFit/>
          </a:bodyPr>
          <a:lstStyle/>
          <a:p>
            <a:r>
              <a:rPr lang="tr-TR" sz="2400" b="1" dirty="0">
                <a:sym typeface="Symbol" pitchFamily="18" charset="2"/>
              </a:rPr>
              <a:t> </a:t>
            </a:r>
            <a:r>
              <a:rPr lang="tr-TR" sz="2400" dirty="0">
                <a:sym typeface="Symbol" pitchFamily="18" charset="2"/>
              </a:rPr>
              <a:t>t </a:t>
            </a:r>
            <a:endParaRPr lang="tr-TR" sz="2400" dirty="0"/>
          </a:p>
        </p:txBody>
      </p:sp>
      <p:sp>
        <p:nvSpPr>
          <p:cNvPr id="29" name="Oval 28"/>
          <p:cNvSpPr/>
          <p:nvPr/>
        </p:nvSpPr>
        <p:spPr>
          <a:xfrm>
            <a:off x="8751886" y="3273890"/>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0" name="Oval 29"/>
          <p:cNvSpPr/>
          <p:nvPr/>
        </p:nvSpPr>
        <p:spPr>
          <a:xfrm>
            <a:off x="7033922" y="2927523"/>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1" name="Oval 30"/>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18670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a:t>
            </a:r>
            <a:r>
              <a:rPr lang="tr-TR" sz="2400" dirty="0" smtClean="0">
                <a:latin typeface="+mj-lt"/>
              </a:rPr>
              <a:t>dım için notlar: </a:t>
            </a:r>
            <a:r>
              <a:rPr lang="tr-TR" sz="2400" dirty="0" smtClean="0">
                <a:latin typeface="+mj-lt"/>
              </a:rPr>
              <a:t>Yatay dönemeçlerin çizimi</a:t>
            </a:r>
            <a:endParaRPr lang="en-US" sz="2400" dirty="0">
              <a:latin typeface="+mj-lt"/>
            </a:endParaRPr>
          </a:p>
        </p:txBody>
      </p:sp>
      <p:sp>
        <p:nvSpPr>
          <p:cNvPr id="7" name="Freeform 2"/>
          <p:cNvSpPr>
            <a:spLocks/>
          </p:cNvSpPr>
          <p:nvPr/>
        </p:nvSpPr>
        <p:spPr bwMode="auto">
          <a:xfrm rot="-5400000">
            <a:off x="6379029" y="1243693"/>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8" name="Freeform 3"/>
          <p:cNvSpPr>
            <a:spLocks/>
          </p:cNvSpPr>
          <p:nvPr/>
        </p:nvSpPr>
        <p:spPr bwMode="auto">
          <a:xfrm>
            <a:off x="4794704" y="2983593"/>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9" name="Freeform 4"/>
          <p:cNvSpPr>
            <a:spLocks/>
          </p:cNvSpPr>
          <p:nvPr/>
        </p:nvSpPr>
        <p:spPr bwMode="auto">
          <a:xfrm>
            <a:off x="8822191" y="3345543"/>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0" name="Text Box 5"/>
          <p:cNvSpPr txBox="1">
            <a:spLocks noChangeArrowheads="1"/>
          </p:cNvSpPr>
          <p:nvPr/>
        </p:nvSpPr>
        <p:spPr bwMode="auto">
          <a:xfrm>
            <a:off x="609601" y="2041905"/>
            <a:ext cx="3712252" cy="2308324"/>
          </a:xfrm>
          <a:prstGeom prst="rect">
            <a:avLst/>
          </a:prstGeom>
          <a:noFill/>
          <a:ln w="12700" cap="sq">
            <a:noFill/>
            <a:miter lim="800000"/>
            <a:headEnd type="none" w="sm" len="sm"/>
            <a:tailEnd type="none" w="sm" len="sm"/>
          </a:ln>
        </p:spPr>
        <p:txBody>
          <a:bodyPr wrap="square">
            <a:spAutoFit/>
          </a:bodyPr>
          <a:lstStyle/>
          <a:p>
            <a:pPr algn="just"/>
            <a:r>
              <a:rPr lang="tr-TR" sz="2400" b="1" dirty="0" smtClean="0">
                <a:latin typeface="+mj-lt"/>
                <a:sym typeface="Symbol" pitchFamily="18" charset="2"/>
              </a:rPr>
              <a:t>iv. </a:t>
            </a:r>
            <a:r>
              <a:rPr lang="tr-TR" sz="2400" dirty="0" smtClean="0">
                <a:latin typeface="+mj-lt"/>
                <a:sym typeface="Symbol" pitchFamily="18" charset="2"/>
              </a:rPr>
              <a:t>Perge </a:t>
            </a:r>
            <a:r>
              <a:rPr lang="tr-TR" sz="2400" dirty="0" err="1" smtClean="0">
                <a:latin typeface="+mj-lt"/>
                <a:sym typeface="Symbol" pitchFamily="18" charset="2"/>
              </a:rPr>
              <a:t>kurp</a:t>
            </a:r>
            <a:r>
              <a:rPr lang="tr-TR" sz="2400" dirty="0" smtClean="0">
                <a:latin typeface="+mj-lt"/>
                <a:sym typeface="Symbol" pitchFamily="18" charset="2"/>
              </a:rPr>
              <a:t> yarıçapı R kadar açılır ve her iki teğet noktasından işaretleme yapılarak </a:t>
            </a:r>
            <a:r>
              <a:rPr lang="tr-TR" sz="2400" dirty="0" err="1" smtClean="0">
                <a:latin typeface="+mj-lt"/>
                <a:sym typeface="Symbol" pitchFamily="18" charset="2"/>
              </a:rPr>
              <a:t>kurbun</a:t>
            </a:r>
            <a:r>
              <a:rPr lang="tr-TR" sz="2400" dirty="0" smtClean="0">
                <a:latin typeface="+mj-lt"/>
                <a:sym typeface="Symbol" pitchFamily="18" charset="2"/>
              </a:rPr>
              <a:t> yay</a:t>
            </a:r>
            <a:r>
              <a:rPr lang="tr-TR" sz="2400" dirty="0" smtClean="0">
                <a:sym typeface="Symbol" pitchFamily="18" charset="2"/>
              </a:rPr>
              <a:t> </a:t>
            </a:r>
            <a:r>
              <a:rPr lang="tr-TR" sz="2400" dirty="0">
                <a:sym typeface="Symbol" pitchFamily="18" charset="2"/>
              </a:rPr>
              <a:t>merkezi</a:t>
            </a:r>
            <a:r>
              <a:rPr lang="tr-TR" sz="2400" dirty="0" smtClean="0">
                <a:latin typeface="+mj-lt"/>
                <a:sym typeface="Symbol" pitchFamily="18" charset="2"/>
              </a:rPr>
              <a:t> bulunur.</a:t>
            </a:r>
            <a:endParaRPr lang="tr-TR" sz="2400" dirty="0" smtClean="0">
              <a:latin typeface="+mj-lt"/>
              <a:sym typeface="Symbol" pitchFamily="18" charset="2"/>
            </a:endParaRPr>
          </a:p>
        </p:txBody>
      </p:sp>
      <p:sp>
        <p:nvSpPr>
          <p:cNvPr id="11" name="Line 7"/>
          <p:cNvSpPr>
            <a:spLocks noChangeShapeType="1"/>
          </p:cNvSpPr>
          <p:nvPr/>
        </p:nvSpPr>
        <p:spPr bwMode="auto">
          <a:xfrm rot="5400000">
            <a:off x="7452178" y="1897744"/>
            <a:ext cx="660402" cy="1511300"/>
          </a:xfrm>
          <a:prstGeom prst="line">
            <a:avLst/>
          </a:prstGeom>
          <a:noFill/>
          <a:ln w="38100">
            <a:solidFill>
              <a:srgbClr val="FF0000"/>
            </a:solidFill>
            <a:round/>
            <a:headEnd type="none" w="sm" len="sm"/>
            <a:tailEnd type="none" w="sm" len="sm"/>
          </a:ln>
        </p:spPr>
        <p:txBody>
          <a:bodyPr/>
          <a:lstStyle/>
          <a:p>
            <a:endParaRPr lang="tr-TR"/>
          </a:p>
        </p:txBody>
      </p:sp>
      <p:sp>
        <p:nvSpPr>
          <p:cNvPr id="12" name="Freeform 8"/>
          <p:cNvSpPr>
            <a:spLocks/>
          </p:cNvSpPr>
          <p:nvPr/>
        </p:nvSpPr>
        <p:spPr bwMode="auto">
          <a:xfrm>
            <a:off x="7961766" y="2323193"/>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olid"/>
            <a:round/>
            <a:headEnd type="none" w="sm" len="sm"/>
            <a:tailEnd type="none" w="sm" len="sm"/>
          </a:ln>
        </p:spPr>
        <p:txBody>
          <a:bodyPr/>
          <a:lstStyle/>
          <a:p>
            <a:endParaRPr lang="tr-TR"/>
          </a:p>
        </p:txBody>
      </p:sp>
      <p:sp>
        <p:nvSpPr>
          <p:cNvPr id="29" name="Oval 28"/>
          <p:cNvSpPr/>
          <p:nvPr/>
        </p:nvSpPr>
        <p:spPr>
          <a:xfrm>
            <a:off x="8751886" y="3273890"/>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0" name="Oval 29"/>
          <p:cNvSpPr/>
          <p:nvPr/>
        </p:nvSpPr>
        <p:spPr>
          <a:xfrm>
            <a:off x="7033922" y="2927523"/>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1" name="Oval 30"/>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2" name="Arc 17"/>
          <p:cNvSpPr>
            <a:spLocks/>
          </p:cNvSpPr>
          <p:nvPr/>
        </p:nvSpPr>
        <p:spPr bwMode="auto">
          <a:xfrm rot="-5400000">
            <a:off x="7801670" y="3206128"/>
            <a:ext cx="976312" cy="1344613"/>
          </a:xfrm>
          <a:custGeom>
            <a:avLst/>
            <a:gdLst>
              <a:gd name="T0" fmla="*/ 0 w 14956"/>
              <a:gd name="T1" fmla="*/ 330803 h 20669"/>
              <a:gd name="T2" fmla="*/ 566752 w 14956"/>
              <a:gd name="T3" fmla="*/ 0 h 20669"/>
              <a:gd name="T4" fmla="*/ 976312 w 14956"/>
              <a:gd name="T5" fmla="*/ 1344613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dirty="0"/>
          </a:p>
        </p:txBody>
      </p:sp>
      <p:sp>
        <p:nvSpPr>
          <p:cNvPr id="23" name="Arc 18"/>
          <p:cNvSpPr>
            <a:spLocks/>
          </p:cNvSpPr>
          <p:nvPr/>
        </p:nvSpPr>
        <p:spPr bwMode="auto">
          <a:xfrm rot="-10336355">
            <a:off x="7112694" y="2885454"/>
            <a:ext cx="976313" cy="1344612"/>
          </a:xfrm>
          <a:custGeom>
            <a:avLst/>
            <a:gdLst>
              <a:gd name="T0" fmla="*/ 0 w 14956"/>
              <a:gd name="T1" fmla="*/ 330802 h 20669"/>
              <a:gd name="T2" fmla="*/ 566753 w 14956"/>
              <a:gd name="T3" fmla="*/ 0 h 20669"/>
              <a:gd name="T4" fmla="*/ 976313 w 14956"/>
              <a:gd name="T5" fmla="*/ 1344612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a:p>
        </p:txBody>
      </p:sp>
    </p:spTree>
    <p:extLst>
      <p:ext uri="{BB962C8B-B14F-4D97-AF65-F5344CB8AC3E}">
        <p14:creationId xmlns:p14="http://schemas.microsoft.com/office/powerpoint/2010/main" val="2410599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a:t>
            </a:r>
            <a:r>
              <a:rPr lang="tr-TR" sz="2400" dirty="0" smtClean="0">
                <a:latin typeface="+mj-lt"/>
              </a:rPr>
              <a:t>dım için notlar: </a:t>
            </a:r>
            <a:r>
              <a:rPr lang="tr-TR" sz="2400" dirty="0" smtClean="0">
                <a:latin typeface="+mj-lt"/>
              </a:rPr>
              <a:t>Yatay dönemeçlerin çizimi</a:t>
            </a:r>
            <a:endParaRPr lang="en-US" sz="2400" dirty="0">
              <a:latin typeface="+mj-lt"/>
            </a:endParaRPr>
          </a:p>
        </p:txBody>
      </p:sp>
      <p:sp>
        <p:nvSpPr>
          <p:cNvPr id="10" name="Text Box 5"/>
          <p:cNvSpPr txBox="1">
            <a:spLocks noChangeArrowheads="1"/>
          </p:cNvSpPr>
          <p:nvPr/>
        </p:nvSpPr>
        <p:spPr bwMode="auto">
          <a:xfrm>
            <a:off x="609601" y="2041905"/>
            <a:ext cx="3712252" cy="1200329"/>
          </a:xfrm>
          <a:prstGeom prst="rect">
            <a:avLst/>
          </a:prstGeom>
          <a:noFill/>
          <a:ln w="12700" cap="sq">
            <a:noFill/>
            <a:miter lim="800000"/>
            <a:headEnd type="none" w="sm" len="sm"/>
            <a:tailEnd type="none" w="sm" len="sm"/>
          </a:ln>
        </p:spPr>
        <p:txBody>
          <a:bodyPr wrap="square">
            <a:spAutoFit/>
          </a:bodyPr>
          <a:lstStyle/>
          <a:p>
            <a:pPr algn="just"/>
            <a:r>
              <a:rPr lang="tr-TR" sz="2400" b="1" dirty="0" smtClean="0">
                <a:latin typeface="+mj-lt"/>
                <a:sym typeface="Symbol" pitchFamily="18" charset="2"/>
              </a:rPr>
              <a:t>v. </a:t>
            </a:r>
            <a:r>
              <a:rPr lang="tr-TR" sz="2400" dirty="0" smtClean="0">
                <a:latin typeface="+mj-lt"/>
                <a:sym typeface="Symbol" pitchFamily="18" charset="2"/>
              </a:rPr>
              <a:t>Pergel yay merkezine konularak R </a:t>
            </a:r>
            <a:r>
              <a:rPr lang="tr-TR" sz="2400" dirty="0" err="1" smtClean="0">
                <a:latin typeface="+mj-lt"/>
                <a:sym typeface="Symbol" pitchFamily="18" charset="2"/>
              </a:rPr>
              <a:t>yapıçaplı</a:t>
            </a:r>
            <a:r>
              <a:rPr lang="tr-TR" sz="2400" dirty="0" smtClean="0">
                <a:latin typeface="+mj-lt"/>
                <a:sym typeface="Symbol" pitchFamily="18" charset="2"/>
              </a:rPr>
              <a:t> </a:t>
            </a:r>
            <a:r>
              <a:rPr lang="tr-TR" sz="2400" dirty="0" err="1" smtClean="0">
                <a:latin typeface="+mj-lt"/>
                <a:sym typeface="Symbol" pitchFamily="18" charset="2"/>
              </a:rPr>
              <a:t>kurp</a:t>
            </a:r>
            <a:r>
              <a:rPr lang="tr-TR" sz="2400" dirty="0" smtClean="0">
                <a:latin typeface="+mj-lt"/>
                <a:sym typeface="Symbol" pitchFamily="18" charset="2"/>
              </a:rPr>
              <a:t> çizilir.</a:t>
            </a:r>
            <a:endParaRPr lang="en-US" sz="2400" dirty="0">
              <a:latin typeface="+mj-lt"/>
            </a:endParaRPr>
          </a:p>
        </p:txBody>
      </p:sp>
      <p:sp>
        <p:nvSpPr>
          <p:cNvPr id="31" name="Oval 30"/>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2" name="Arc 17"/>
          <p:cNvSpPr>
            <a:spLocks/>
          </p:cNvSpPr>
          <p:nvPr/>
        </p:nvSpPr>
        <p:spPr bwMode="auto">
          <a:xfrm rot="-5400000">
            <a:off x="7801670" y="3206128"/>
            <a:ext cx="976312" cy="1344613"/>
          </a:xfrm>
          <a:custGeom>
            <a:avLst/>
            <a:gdLst>
              <a:gd name="T0" fmla="*/ 0 w 14956"/>
              <a:gd name="T1" fmla="*/ 330803 h 20669"/>
              <a:gd name="T2" fmla="*/ 566752 w 14956"/>
              <a:gd name="T3" fmla="*/ 0 h 20669"/>
              <a:gd name="T4" fmla="*/ 976312 w 14956"/>
              <a:gd name="T5" fmla="*/ 1344613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dirty="0"/>
          </a:p>
        </p:txBody>
      </p:sp>
      <p:sp>
        <p:nvSpPr>
          <p:cNvPr id="23" name="Arc 18"/>
          <p:cNvSpPr>
            <a:spLocks/>
          </p:cNvSpPr>
          <p:nvPr/>
        </p:nvSpPr>
        <p:spPr bwMode="auto">
          <a:xfrm rot="-10336355">
            <a:off x="7112694" y="2885454"/>
            <a:ext cx="976313" cy="1344612"/>
          </a:xfrm>
          <a:custGeom>
            <a:avLst/>
            <a:gdLst>
              <a:gd name="T0" fmla="*/ 0 w 14956"/>
              <a:gd name="T1" fmla="*/ 330802 h 20669"/>
              <a:gd name="T2" fmla="*/ 566753 w 14956"/>
              <a:gd name="T3" fmla="*/ 0 h 20669"/>
              <a:gd name="T4" fmla="*/ 976313 w 14956"/>
              <a:gd name="T5" fmla="*/ 1344612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a:p>
        </p:txBody>
      </p:sp>
      <p:sp>
        <p:nvSpPr>
          <p:cNvPr id="16" name="Freeform 2"/>
          <p:cNvSpPr>
            <a:spLocks/>
          </p:cNvSpPr>
          <p:nvPr/>
        </p:nvSpPr>
        <p:spPr bwMode="auto">
          <a:xfrm rot="-5400000">
            <a:off x="6388341" y="1244886"/>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17" name="Freeform 3"/>
          <p:cNvSpPr>
            <a:spLocks/>
          </p:cNvSpPr>
          <p:nvPr/>
        </p:nvSpPr>
        <p:spPr bwMode="auto">
          <a:xfrm>
            <a:off x="4804016" y="2984786"/>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18" name="Freeform 4"/>
          <p:cNvSpPr>
            <a:spLocks/>
          </p:cNvSpPr>
          <p:nvPr/>
        </p:nvSpPr>
        <p:spPr bwMode="auto">
          <a:xfrm>
            <a:off x="8831503" y="3346736"/>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9" name="Arc 6"/>
          <p:cNvSpPr>
            <a:spLocks/>
          </p:cNvSpPr>
          <p:nvPr/>
        </p:nvSpPr>
        <p:spPr bwMode="auto">
          <a:xfrm rot="921529">
            <a:off x="6912670" y="2847807"/>
            <a:ext cx="1808162" cy="1404938"/>
          </a:xfrm>
          <a:custGeom>
            <a:avLst/>
            <a:gdLst>
              <a:gd name="T0" fmla="*/ 0 w 27682"/>
              <a:gd name="T1" fmla="*/ 391301 h 21600"/>
              <a:gd name="T2" fmla="*/ 1808162 w 27682"/>
              <a:gd name="T3" fmla="*/ 269735 h 21600"/>
              <a:gd name="T4" fmla="*/ 976912 w 27682"/>
              <a:gd name="T5" fmla="*/ 1404938 h 21600"/>
              <a:gd name="T6" fmla="*/ 0 60000 65536"/>
              <a:gd name="T7" fmla="*/ 0 60000 65536"/>
              <a:gd name="T8" fmla="*/ 0 60000 65536"/>
              <a:gd name="T9" fmla="*/ 0 w 27682"/>
              <a:gd name="T10" fmla="*/ 0 h 21600"/>
              <a:gd name="T11" fmla="*/ 27682 w 27682"/>
              <a:gd name="T12" fmla="*/ 21600 h 21600"/>
            </a:gdLst>
            <a:ahLst/>
            <a:cxnLst>
              <a:cxn ang="T6">
                <a:pos x="T0" y="T1"/>
              </a:cxn>
              <a:cxn ang="T7">
                <a:pos x="T2" y="T3"/>
              </a:cxn>
              <a:cxn ang="T8">
                <a:pos x="T4" y="T5"/>
              </a:cxn>
            </a:cxnLst>
            <a:rect l="T9" t="T10" r="T11" b="T12"/>
            <a:pathLst>
              <a:path w="27682" h="21600" fill="none" extrusionOk="0">
                <a:moveTo>
                  <a:pt x="-1" y="6015"/>
                </a:moveTo>
                <a:cubicBezTo>
                  <a:pt x="4022" y="2155"/>
                  <a:pt x="9381" y="-1"/>
                  <a:pt x="14956" y="0"/>
                </a:cubicBezTo>
                <a:cubicBezTo>
                  <a:pt x="19530" y="0"/>
                  <a:pt x="23986" y="1452"/>
                  <a:pt x="27682" y="4146"/>
                </a:cubicBezTo>
              </a:path>
              <a:path w="27682" h="21600" stroke="0" extrusionOk="0">
                <a:moveTo>
                  <a:pt x="-1" y="6015"/>
                </a:moveTo>
                <a:cubicBezTo>
                  <a:pt x="4022" y="2155"/>
                  <a:pt x="9381" y="-1"/>
                  <a:pt x="14956" y="0"/>
                </a:cubicBezTo>
                <a:cubicBezTo>
                  <a:pt x="19530" y="0"/>
                  <a:pt x="23986" y="1452"/>
                  <a:pt x="27682" y="4146"/>
                </a:cubicBezTo>
                <a:lnTo>
                  <a:pt x="14956" y="21600"/>
                </a:lnTo>
                <a:close/>
              </a:path>
            </a:pathLst>
          </a:custGeom>
          <a:noFill/>
          <a:ln w="38100" cap="sq">
            <a:solidFill>
              <a:srgbClr val="0000FF"/>
            </a:solidFill>
            <a:round/>
            <a:headEnd type="none" w="sm" len="sm"/>
            <a:tailEnd type="none" w="sm" len="sm"/>
          </a:ln>
        </p:spPr>
        <p:txBody>
          <a:bodyPr wrap="none" anchor="ctr"/>
          <a:lstStyle/>
          <a:p>
            <a:endParaRPr lang="tr-TR"/>
          </a:p>
        </p:txBody>
      </p:sp>
      <p:sp>
        <p:nvSpPr>
          <p:cNvPr id="20" name="Line 7"/>
          <p:cNvSpPr>
            <a:spLocks noChangeShapeType="1"/>
          </p:cNvSpPr>
          <p:nvPr/>
        </p:nvSpPr>
        <p:spPr bwMode="auto">
          <a:xfrm rot="5400000">
            <a:off x="7503560" y="1856867"/>
            <a:ext cx="649288" cy="1584325"/>
          </a:xfrm>
          <a:prstGeom prst="line">
            <a:avLst/>
          </a:prstGeom>
          <a:noFill/>
          <a:ln w="38100">
            <a:solidFill>
              <a:srgbClr val="FF0000"/>
            </a:solidFill>
            <a:prstDash val="sysDot"/>
            <a:round/>
            <a:headEnd type="none" w="sm" len="sm"/>
            <a:tailEnd type="oval" w="med" len="med"/>
          </a:ln>
        </p:spPr>
        <p:txBody>
          <a:bodyPr/>
          <a:lstStyle/>
          <a:p>
            <a:endParaRPr lang="tr-TR"/>
          </a:p>
        </p:txBody>
      </p:sp>
      <p:sp>
        <p:nvSpPr>
          <p:cNvPr id="24" name="Freeform 8"/>
          <p:cNvSpPr>
            <a:spLocks/>
          </p:cNvSpPr>
          <p:nvPr/>
        </p:nvSpPr>
        <p:spPr bwMode="auto">
          <a:xfrm>
            <a:off x="7971078" y="2324386"/>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ysDot"/>
            <a:round/>
            <a:headEnd type="none" w="sm" len="sm"/>
            <a:tailEnd type="oval" w="med" len="med"/>
          </a:ln>
        </p:spPr>
        <p:txBody>
          <a:bodyPr/>
          <a:lstStyle/>
          <a:p>
            <a:endParaRPr lang="tr-TR"/>
          </a:p>
        </p:txBody>
      </p:sp>
    </p:spTree>
    <p:extLst>
      <p:ext uri="{BB962C8B-B14F-4D97-AF65-F5344CB8AC3E}">
        <p14:creationId xmlns:p14="http://schemas.microsoft.com/office/powerpoint/2010/main" val="386287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0" y="1259825"/>
            <a:ext cx="4003963" cy="1200329"/>
          </a:xfrm>
          <a:prstGeom prst="rect">
            <a:avLst/>
          </a:prstGeom>
        </p:spPr>
        <p:txBody>
          <a:bodyPr wrap="square">
            <a:spAutoFit/>
          </a:bodyPr>
          <a:lstStyle/>
          <a:p>
            <a:pPr algn="just"/>
            <a:r>
              <a:rPr lang="tr-TR" sz="2400" dirty="0" smtClean="0"/>
              <a:t>4. adım: </a:t>
            </a:r>
          </a:p>
          <a:p>
            <a:pPr algn="just"/>
            <a:endParaRPr lang="tr-TR" sz="2400" dirty="0" smtClean="0"/>
          </a:p>
          <a:p>
            <a:pPr algn="just"/>
            <a:r>
              <a:rPr lang="tr-TR" sz="2400" dirty="0" err="1" smtClean="0"/>
              <a:t>Enkesitlerin</a:t>
            </a:r>
            <a:r>
              <a:rPr lang="tr-TR" sz="2400" dirty="0" smtClean="0"/>
              <a:t> işaretlemesi</a:t>
            </a:r>
            <a:endParaRPr lang="tr-TR" sz="2400" dirty="0"/>
          </a:p>
        </p:txBody>
      </p:sp>
      <p:sp>
        <p:nvSpPr>
          <p:cNvPr id="13" name="Date Placeholder 3"/>
          <p:cNvSpPr>
            <a:spLocks noGrp="1"/>
          </p:cNvSpPr>
          <p:nvPr>
            <p:ph type="dt" sz="half" idx="10"/>
          </p:nvPr>
        </p:nvSpPr>
        <p:spPr>
          <a:xfrm>
            <a:off x="9779670" y="6223112"/>
            <a:ext cx="2088433" cy="436814"/>
          </a:xfrm>
        </p:spPr>
        <p:txBody>
          <a:bodyPr/>
          <a:lstStyle/>
          <a:p>
            <a:pPr>
              <a:defRPr/>
            </a:pPr>
            <a:r>
              <a:rPr lang="en-US"/>
              <a:t>Kemal Selçuk ÖĞÜT</a:t>
            </a:r>
          </a:p>
        </p:txBody>
      </p:sp>
      <p:sp>
        <p:nvSpPr>
          <p:cNvPr id="7" name="Date Placeholder 3"/>
          <p:cNvSpPr txBox="1">
            <a:spLocks/>
          </p:cNvSpPr>
          <p:nvPr/>
        </p:nvSpPr>
        <p:spPr>
          <a:xfrm>
            <a:off x="10177889" y="6187425"/>
            <a:ext cx="2093077" cy="410148"/>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Kemal Selçuk ÖĞÜT</a:t>
            </a:r>
            <a:endParaRPr lang="en-US"/>
          </a:p>
        </p:txBody>
      </p:sp>
      <p:pic>
        <p:nvPicPr>
          <p:cNvPr id="9" name="Picture 11"/>
          <p:cNvPicPr>
            <a:picLocks noChangeAspect="1" noChangeArrowheads="1"/>
          </p:cNvPicPr>
          <p:nvPr/>
        </p:nvPicPr>
        <p:blipFill rotWithShape="1">
          <a:blip r:embed="rId3" cstate="print"/>
          <a:srcRect l="15936" t="1329" r="31939"/>
          <a:stretch/>
        </p:blipFill>
        <p:spPr bwMode="auto">
          <a:xfrm>
            <a:off x="4833221" y="653500"/>
            <a:ext cx="7235222" cy="6204500"/>
          </a:xfrm>
          <a:prstGeom prst="rect">
            <a:avLst/>
          </a:prstGeom>
          <a:solidFill>
            <a:schemeClr val="bg1"/>
          </a:solidFill>
          <a:ln w="12700" cap="sq">
            <a:noFill/>
            <a:miter lim="800000"/>
            <a:headEnd type="none" w="sm" len="sm"/>
            <a:tailEnd type="none" w="sm" len="sm"/>
          </a:ln>
        </p:spPr>
      </p:pic>
    </p:spTree>
    <p:extLst>
      <p:ext uri="{BB962C8B-B14F-4D97-AF65-F5344CB8AC3E}">
        <p14:creationId xmlns:p14="http://schemas.microsoft.com/office/powerpoint/2010/main" val="79832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sp>
        <p:nvSpPr>
          <p:cNvPr id="3" name="İçerik Yer Tutucusu 2"/>
          <p:cNvSpPr>
            <a:spLocks noGrp="1"/>
          </p:cNvSpPr>
          <p:nvPr>
            <p:ph idx="1"/>
          </p:nvPr>
        </p:nvSpPr>
        <p:spPr>
          <a:xfrm>
            <a:off x="891529" y="1481418"/>
            <a:ext cx="6907065" cy="4641796"/>
          </a:xfrm>
        </p:spPr>
        <p:txBody>
          <a:bodyPr>
            <a:noAutofit/>
          </a:bodyPr>
          <a:lstStyle/>
          <a:p>
            <a:pPr marL="0" indent="0" algn="just">
              <a:buNone/>
            </a:pPr>
            <a:r>
              <a:rPr lang="tr-TR" sz="2600" b="1" dirty="0" smtClean="0">
                <a:solidFill>
                  <a:srgbClr val="FF0000"/>
                </a:solidFill>
                <a:effectLst>
                  <a:outerShdw blurRad="38100" dist="38100" dir="2700000" algn="tl">
                    <a:srgbClr val="000000">
                      <a:alpha val="43137"/>
                    </a:srgbClr>
                  </a:outerShdw>
                </a:effectLst>
              </a:rPr>
              <a:t>TÜNEL Mİ? – YARMA MI?</a:t>
            </a:r>
          </a:p>
          <a:p>
            <a:pPr marL="0" indent="0" algn="just">
              <a:buNone/>
            </a:pPr>
            <a:endParaRPr lang="tr-TR" sz="2600" b="1" dirty="0" smtClean="0">
              <a:solidFill>
                <a:srgbClr val="FF0000"/>
              </a:solidFill>
              <a:effectLst>
                <a:outerShdw blurRad="38100" dist="38100" dir="2700000" algn="tl">
                  <a:srgbClr val="000000">
                    <a:alpha val="43137"/>
                  </a:srgbClr>
                </a:outerShdw>
              </a:effectLst>
            </a:endParaRPr>
          </a:p>
          <a:p>
            <a:pPr marL="0" indent="0" algn="just">
              <a:spcBef>
                <a:spcPts val="0"/>
              </a:spcBef>
              <a:buNone/>
            </a:pPr>
            <a:r>
              <a:rPr lang="tr-TR" dirty="0">
                <a:latin typeface="Calibri Light" panose="020F0302020204030204" pitchFamily="34" charset="0"/>
              </a:rPr>
              <a:t>Ders kapsamındaki proje için de kullandığımız kaba bir yaklaşıma göre, </a:t>
            </a:r>
            <a:r>
              <a:rPr lang="tr-TR" dirty="0" smtClean="0">
                <a:latin typeface="Calibri Light" panose="020F0302020204030204" pitchFamily="34" charset="0"/>
              </a:rPr>
              <a:t>yarma yüksekliği 25 metre </a:t>
            </a:r>
            <a:r>
              <a:rPr lang="tr-TR" dirty="0">
                <a:latin typeface="Calibri Light" panose="020F0302020204030204" pitchFamily="34" charset="0"/>
              </a:rPr>
              <a:t>yüksekliğe kadar </a:t>
            </a:r>
            <a:r>
              <a:rPr lang="tr-TR" dirty="0" smtClean="0">
                <a:latin typeface="Calibri Light" panose="020F0302020204030204" pitchFamily="34" charset="0"/>
              </a:rPr>
              <a:t>yarma yapmak </a:t>
            </a:r>
            <a:r>
              <a:rPr lang="tr-TR" dirty="0">
                <a:latin typeface="Calibri Light" panose="020F0302020204030204" pitchFamily="34" charset="0"/>
              </a:rPr>
              <a:t>ekonomiktir. </a:t>
            </a:r>
            <a:r>
              <a:rPr lang="tr-TR" dirty="0" smtClean="0">
                <a:latin typeface="Calibri Light" panose="020F0302020204030204" pitchFamily="34" charset="0"/>
              </a:rPr>
              <a:t>Yarma yüksekliği 25 </a:t>
            </a:r>
            <a:r>
              <a:rPr lang="tr-TR" dirty="0">
                <a:latin typeface="Calibri Light" panose="020F0302020204030204" pitchFamily="34" charset="0"/>
              </a:rPr>
              <a:t>metreyi geçerse </a:t>
            </a:r>
            <a:r>
              <a:rPr lang="tr-TR" dirty="0" smtClean="0">
                <a:latin typeface="Calibri Light" panose="020F0302020204030204" pitchFamily="34" charset="0"/>
              </a:rPr>
              <a:t>tünel yapılması </a:t>
            </a:r>
            <a:r>
              <a:rPr lang="tr-TR" dirty="0">
                <a:latin typeface="Calibri Light" panose="020F0302020204030204" pitchFamily="34" charset="0"/>
              </a:rPr>
              <a:t>daha ekonomik olabilmektedir.</a:t>
            </a:r>
            <a:endParaRPr lang="tr-TR" b="1" dirty="0">
              <a:solidFill>
                <a:srgbClr val="FF0000"/>
              </a:solidFill>
              <a:effectLst>
                <a:outerShdw blurRad="38100" dist="38100" dir="2700000" algn="tl">
                  <a:srgbClr val="000000">
                    <a:alpha val="43137"/>
                  </a:srgbClr>
                </a:outerShdw>
              </a:effectLst>
            </a:endParaRPr>
          </a:p>
          <a:p>
            <a:pPr marL="0" indent="0" algn="just">
              <a:spcBef>
                <a:spcPts val="0"/>
              </a:spcBef>
              <a:buNone/>
            </a:pPr>
            <a:r>
              <a:rPr lang="tr-TR" dirty="0">
                <a:latin typeface="Calibri Light" panose="020F0302020204030204" pitchFamily="34" charset="0"/>
              </a:rPr>
              <a:t>Ancak bu yükseklik değeri zemin cinsine göre değişkenlik göstermektedir. Kesin bir kabul bulunmamaktadır.</a:t>
            </a:r>
          </a:p>
        </p:txBody>
      </p:sp>
      <p:sp>
        <p:nvSpPr>
          <p:cNvPr id="54" name="Line 3"/>
          <p:cNvSpPr>
            <a:spLocks noChangeShapeType="1"/>
          </p:cNvSpPr>
          <p:nvPr/>
        </p:nvSpPr>
        <p:spPr bwMode="auto">
          <a:xfrm flipV="1">
            <a:off x="7899797" y="2472018"/>
            <a:ext cx="3657600" cy="838200"/>
          </a:xfrm>
          <a:prstGeom prst="line">
            <a:avLst/>
          </a:prstGeom>
          <a:noFill/>
          <a:ln w="38100">
            <a:solidFill>
              <a:srgbClr val="FF0000"/>
            </a:solidFill>
            <a:round/>
            <a:headEnd/>
            <a:tailEnd/>
          </a:ln>
          <a:effectLst/>
        </p:spPr>
        <p:txBody>
          <a:bodyPr/>
          <a:lstStyle/>
          <a:p>
            <a:endParaRPr lang="en-US"/>
          </a:p>
        </p:txBody>
      </p:sp>
      <p:sp>
        <p:nvSpPr>
          <p:cNvPr id="55" name="Freeform 4"/>
          <p:cNvSpPr>
            <a:spLocks/>
          </p:cNvSpPr>
          <p:nvPr/>
        </p:nvSpPr>
        <p:spPr bwMode="auto">
          <a:xfrm>
            <a:off x="8153797" y="1557618"/>
            <a:ext cx="3022600" cy="1676400"/>
          </a:xfrm>
          <a:custGeom>
            <a:avLst/>
            <a:gdLst/>
            <a:ahLst/>
            <a:cxnLst>
              <a:cxn ang="0">
                <a:pos x="0" y="1056"/>
              </a:cxn>
              <a:cxn ang="0">
                <a:pos x="368" y="208"/>
              </a:cxn>
              <a:cxn ang="0">
                <a:pos x="992" y="0"/>
              </a:cxn>
              <a:cxn ang="0">
                <a:pos x="1328" y="89"/>
              </a:cxn>
              <a:cxn ang="0">
                <a:pos x="1616" y="89"/>
              </a:cxn>
              <a:cxn ang="0">
                <a:pos x="1712" y="297"/>
              </a:cxn>
              <a:cxn ang="0">
                <a:pos x="1856" y="565"/>
              </a:cxn>
              <a:cxn ang="0">
                <a:pos x="1904" y="624"/>
              </a:cxn>
            </a:cxnLst>
            <a:rect l="0" t="0" r="r" b="b"/>
            <a:pathLst>
              <a:path w="1904" h="1056">
                <a:moveTo>
                  <a:pt x="0" y="1056"/>
                </a:moveTo>
                <a:lnTo>
                  <a:pt x="368" y="208"/>
                </a:lnTo>
                <a:lnTo>
                  <a:pt x="992" y="0"/>
                </a:lnTo>
                <a:lnTo>
                  <a:pt x="1328" y="89"/>
                </a:lnTo>
                <a:lnTo>
                  <a:pt x="1616" y="89"/>
                </a:lnTo>
                <a:lnTo>
                  <a:pt x="1712" y="297"/>
                </a:lnTo>
                <a:lnTo>
                  <a:pt x="1856" y="565"/>
                </a:lnTo>
                <a:lnTo>
                  <a:pt x="1904" y="624"/>
                </a:lnTo>
              </a:path>
            </a:pathLst>
          </a:custGeom>
          <a:noFill/>
          <a:ln w="63500">
            <a:solidFill>
              <a:schemeClr val="tx1"/>
            </a:solidFill>
            <a:round/>
            <a:headEnd/>
            <a:tailEnd/>
          </a:ln>
          <a:effectLst/>
        </p:spPr>
        <p:txBody>
          <a:bodyPr/>
          <a:lstStyle/>
          <a:p>
            <a:endParaRPr lang="en-US"/>
          </a:p>
        </p:txBody>
      </p:sp>
      <p:sp>
        <p:nvSpPr>
          <p:cNvPr id="56" name="Line 5"/>
          <p:cNvSpPr>
            <a:spLocks noChangeShapeType="1"/>
          </p:cNvSpPr>
          <p:nvPr/>
        </p:nvSpPr>
        <p:spPr bwMode="auto">
          <a:xfrm>
            <a:off x="8509397" y="2472018"/>
            <a:ext cx="0" cy="685800"/>
          </a:xfrm>
          <a:prstGeom prst="line">
            <a:avLst/>
          </a:prstGeom>
          <a:noFill/>
          <a:ln w="38100">
            <a:solidFill>
              <a:srgbClr val="0000FF"/>
            </a:solidFill>
            <a:round/>
            <a:headEnd/>
            <a:tailEnd/>
          </a:ln>
          <a:effectLst/>
        </p:spPr>
        <p:txBody>
          <a:bodyPr/>
          <a:lstStyle/>
          <a:p>
            <a:endParaRPr lang="en-US"/>
          </a:p>
        </p:txBody>
      </p:sp>
      <p:sp>
        <p:nvSpPr>
          <p:cNvPr id="57" name="Line 6"/>
          <p:cNvSpPr>
            <a:spLocks noChangeShapeType="1"/>
          </p:cNvSpPr>
          <p:nvPr/>
        </p:nvSpPr>
        <p:spPr bwMode="auto">
          <a:xfrm>
            <a:off x="10795397" y="1862418"/>
            <a:ext cx="0" cy="762000"/>
          </a:xfrm>
          <a:prstGeom prst="line">
            <a:avLst/>
          </a:prstGeom>
          <a:noFill/>
          <a:ln w="38100">
            <a:solidFill>
              <a:srgbClr val="0000FF"/>
            </a:solidFill>
            <a:round/>
            <a:headEnd/>
            <a:tailEnd/>
          </a:ln>
          <a:effectLst/>
        </p:spPr>
        <p:txBody>
          <a:bodyPr/>
          <a:lstStyle/>
          <a:p>
            <a:endParaRPr lang="en-US"/>
          </a:p>
        </p:txBody>
      </p:sp>
      <p:sp>
        <p:nvSpPr>
          <p:cNvPr id="58" name="Text Box 7"/>
          <p:cNvSpPr txBox="1">
            <a:spLocks noChangeArrowheads="1"/>
          </p:cNvSpPr>
          <p:nvPr/>
        </p:nvSpPr>
        <p:spPr bwMode="auto">
          <a:xfrm>
            <a:off x="10147239" y="702749"/>
            <a:ext cx="1319213" cy="366713"/>
          </a:xfrm>
          <a:prstGeom prst="rect">
            <a:avLst/>
          </a:prstGeom>
          <a:solidFill>
            <a:schemeClr val="bg1"/>
          </a:solidFill>
          <a:ln w="9525">
            <a:solidFill>
              <a:srgbClr val="FF0000"/>
            </a:solidFill>
            <a:miter lim="800000"/>
            <a:headEnd/>
            <a:tailEnd/>
          </a:ln>
          <a:effectLst/>
        </p:spPr>
        <p:txBody>
          <a:bodyPr wrap="none">
            <a:spAutoFit/>
          </a:bodyPr>
          <a:lstStyle/>
          <a:p>
            <a:pPr algn="just" eaLnBrk="0" hangingPunct="0"/>
            <a:r>
              <a:rPr lang="tr-TR" dirty="0">
                <a:latin typeface="Garamond" pitchFamily="18" charset="0"/>
              </a:rPr>
              <a:t>Kırmızı çizgi</a:t>
            </a:r>
            <a:endParaRPr lang="en-US" dirty="0">
              <a:latin typeface="Garamond" pitchFamily="18" charset="0"/>
            </a:endParaRPr>
          </a:p>
        </p:txBody>
      </p:sp>
      <p:sp>
        <p:nvSpPr>
          <p:cNvPr id="59" name="Text Box 8"/>
          <p:cNvSpPr txBox="1">
            <a:spLocks noChangeArrowheads="1"/>
          </p:cNvSpPr>
          <p:nvPr/>
        </p:nvSpPr>
        <p:spPr bwMode="auto">
          <a:xfrm>
            <a:off x="7823597" y="1252818"/>
            <a:ext cx="1108075" cy="366713"/>
          </a:xfrm>
          <a:prstGeom prst="rect">
            <a:avLst/>
          </a:prstGeom>
          <a:solidFill>
            <a:schemeClr val="bg1"/>
          </a:solidFill>
          <a:ln w="9525">
            <a:solidFill>
              <a:schemeClr val="tx1"/>
            </a:solidFill>
            <a:miter lim="800000"/>
            <a:headEnd/>
            <a:tailEnd/>
          </a:ln>
          <a:effectLst/>
        </p:spPr>
        <p:txBody>
          <a:bodyPr wrap="none">
            <a:spAutoFit/>
          </a:bodyPr>
          <a:lstStyle/>
          <a:p>
            <a:pPr algn="just" eaLnBrk="0" hangingPunct="0"/>
            <a:r>
              <a:rPr lang="tr-TR">
                <a:latin typeface="Garamond" pitchFamily="18" charset="0"/>
              </a:rPr>
              <a:t>Siyah çizgi</a:t>
            </a:r>
            <a:endParaRPr lang="en-US">
              <a:latin typeface="Garamond" pitchFamily="18" charset="0"/>
            </a:endParaRPr>
          </a:p>
        </p:txBody>
      </p:sp>
      <p:cxnSp>
        <p:nvCxnSpPr>
          <p:cNvPr id="60" name="AutoShape 9"/>
          <p:cNvCxnSpPr>
            <a:cxnSpLocks noChangeShapeType="1"/>
            <a:stCxn id="54" idx="1"/>
            <a:endCxn id="58" idx="3"/>
          </p:cNvCxnSpPr>
          <p:nvPr/>
        </p:nvCxnSpPr>
        <p:spPr bwMode="auto">
          <a:xfrm rot="5400000" flipH="1">
            <a:off x="10718969" y="1633590"/>
            <a:ext cx="1585912" cy="90945"/>
          </a:xfrm>
          <a:prstGeom prst="bentConnector4">
            <a:avLst>
              <a:gd name="adj1" fmla="val 60060"/>
              <a:gd name="adj2" fmla="val -251361"/>
            </a:avLst>
          </a:prstGeom>
          <a:noFill/>
          <a:ln w="9525">
            <a:solidFill>
              <a:srgbClr val="FF0000"/>
            </a:solidFill>
            <a:miter lim="800000"/>
            <a:headEnd/>
            <a:tailEnd type="triangle" w="med" len="med"/>
          </a:ln>
          <a:effectLst/>
        </p:spPr>
      </p:cxnSp>
      <p:cxnSp>
        <p:nvCxnSpPr>
          <p:cNvPr id="61" name="AutoShape 10"/>
          <p:cNvCxnSpPr>
            <a:cxnSpLocks noChangeShapeType="1"/>
            <a:endCxn id="59" idx="2"/>
          </p:cNvCxnSpPr>
          <p:nvPr/>
        </p:nvCxnSpPr>
        <p:spPr bwMode="auto">
          <a:xfrm rot="10800000">
            <a:off x="8377635" y="1619531"/>
            <a:ext cx="279400" cy="276225"/>
          </a:xfrm>
          <a:prstGeom prst="bentConnector2">
            <a:avLst/>
          </a:prstGeom>
          <a:noFill/>
          <a:ln w="9525">
            <a:solidFill>
              <a:schemeClr val="tx1"/>
            </a:solidFill>
            <a:miter lim="800000"/>
            <a:headEnd/>
            <a:tailEnd type="triangle" w="med" len="med"/>
          </a:ln>
          <a:effectLst/>
        </p:spPr>
      </p:cxnSp>
      <p:sp>
        <p:nvSpPr>
          <p:cNvPr id="63" name="Text Box 12"/>
          <p:cNvSpPr txBox="1">
            <a:spLocks noChangeArrowheads="1"/>
          </p:cNvSpPr>
          <p:nvPr/>
        </p:nvSpPr>
        <p:spPr bwMode="auto">
          <a:xfrm>
            <a:off x="8700293" y="2544211"/>
            <a:ext cx="633413" cy="366713"/>
          </a:xfrm>
          <a:prstGeom prst="rect">
            <a:avLst/>
          </a:prstGeom>
          <a:noFill/>
          <a:ln w="9525">
            <a:noFill/>
            <a:miter lim="800000"/>
            <a:headEnd/>
            <a:tailEnd/>
          </a:ln>
          <a:effectLst/>
        </p:spPr>
        <p:txBody>
          <a:bodyPr wrap="none">
            <a:spAutoFit/>
          </a:bodyPr>
          <a:lstStyle/>
          <a:p>
            <a:pPr algn="just" eaLnBrk="0" hangingPunct="0"/>
            <a:r>
              <a:rPr lang="tr-TR" dirty="0">
                <a:latin typeface="Garamond" pitchFamily="18" charset="0"/>
              </a:rPr>
              <a:t>25 m</a:t>
            </a:r>
            <a:endParaRPr lang="en-US" dirty="0">
              <a:latin typeface="Garamond" pitchFamily="18" charset="0"/>
            </a:endParaRPr>
          </a:p>
        </p:txBody>
      </p:sp>
      <p:sp>
        <p:nvSpPr>
          <p:cNvPr id="65" name="Line 16"/>
          <p:cNvSpPr>
            <a:spLocks noChangeShapeType="1"/>
          </p:cNvSpPr>
          <p:nvPr/>
        </p:nvSpPr>
        <p:spPr bwMode="auto">
          <a:xfrm>
            <a:off x="8128397" y="4224618"/>
            <a:ext cx="3810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66" name="Line 17"/>
          <p:cNvSpPr>
            <a:spLocks noChangeShapeType="1"/>
          </p:cNvSpPr>
          <p:nvPr/>
        </p:nvSpPr>
        <p:spPr bwMode="auto">
          <a:xfrm>
            <a:off x="8128397" y="3234018"/>
            <a:ext cx="0" cy="1066800"/>
          </a:xfrm>
          <a:prstGeom prst="line">
            <a:avLst/>
          </a:prstGeom>
          <a:noFill/>
          <a:ln w="9525">
            <a:solidFill>
              <a:schemeClr val="tx1"/>
            </a:solidFill>
            <a:prstDash val="dash"/>
            <a:round/>
            <a:headEnd/>
            <a:tailEnd/>
          </a:ln>
          <a:effectLst/>
        </p:spPr>
        <p:txBody>
          <a:bodyPr/>
          <a:lstStyle/>
          <a:p>
            <a:endParaRPr lang="en-US"/>
          </a:p>
        </p:txBody>
      </p:sp>
      <p:sp>
        <p:nvSpPr>
          <p:cNvPr id="67" name="Line 18"/>
          <p:cNvSpPr>
            <a:spLocks noChangeShapeType="1"/>
          </p:cNvSpPr>
          <p:nvPr/>
        </p:nvSpPr>
        <p:spPr bwMode="auto">
          <a:xfrm>
            <a:off x="8509397" y="3157818"/>
            <a:ext cx="0" cy="1143000"/>
          </a:xfrm>
          <a:prstGeom prst="line">
            <a:avLst/>
          </a:prstGeom>
          <a:noFill/>
          <a:ln w="9525">
            <a:solidFill>
              <a:schemeClr val="tx1"/>
            </a:solidFill>
            <a:prstDash val="dash"/>
            <a:round/>
            <a:headEnd/>
            <a:tailEnd/>
          </a:ln>
          <a:effectLst/>
        </p:spPr>
        <p:txBody>
          <a:bodyPr/>
          <a:lstStyle/>
          <a:p>
            <a:endParaRPr lang="en-US"/>
          </a:p>
        </p:txBody>
      </p:sp>
      <p:sp>
        <p:nvSpPr>
          <p:cNvPr id="68" name="Line 19"/>
          <p:cNvSpPr>
            <a:spLocks noChangeShapeType="1"/>
          </p:cNvSpPr>
          <p:nvPr/>
        </p:nvSpPr>
        <p:spPr bwMode="auto">
          <a:xfrm>
            <a:off x="11176397" y="2548218"/>
            <a:ext cx="0" cy="1752600"/>
          </a:xfrm>
          <a:prstGeom prst="line">
            <a:avLst/>
          </a:prstGeom>
          <a:noFill/>
          <a:ln w="9525">
            <a:solidFill>
              <a:schemeClr val="tx1"/>
            </a:solidFill>
            <a:prstDash val="dash"/>
            <a:round/>
            <a:headEnd/>
            <a:tailEnd/>
          </a:ln>
          <a:effectLst/>
        </p:spPr>
        <p:txBody>
          <a:bodyPr/>
          <a:lstStyle/>
          <a:p>
            <a:endParaRPr lang="en-US"/>
          </a:p>
        </p:txBody>
      </p:sp>
      <p:sp>
        <p:nvSpPr>
          <p:cNvPr id="69" name="Line 20"/>
          <p:cNvSpPr>
            <a:spLocks noChangeShapeType="1"/>
          </p:cNvSpPr>
          <p:nvPr/>
        </p:nvSpPr>
        <p:spPr bwMode="auto">
          <a:xfrm>
            <a:off x="10795397" y="2624418"/>
            <a:ext cx="0" cy="1676400"/>
          </a:xfrm>
          <a:prstGeom prst="line">
            <a:avLst/>
          </a:prstGeom>
          <a:noFill/>
          <a:ln w="9525">
            <a:solidFill>
              <a:schemeClr val="tx1"/>
            </a:solidFill>
            <a:prstDash val="dash"/>
            <a:round/>
            <a:headEnd/>
            <a:tailEnd/>
          </a:ln>
          <a:effectLst/>
        </p:spPr>
        <p:txBody>
          <a:bodyPr/>
          <a:lstStyle/>
          <a:p>
            <a:endParaRPr lang="en-US"/>
          </a:p>
        </p:txBody>
      </p:sp>
      <p:sp>
        <p:nvSpPr>
          <p:cNvPr id="70" name="Line 21"/>
          <p:cNvSpPr>
            <a:spLocks noChangeShapeType="1"/>
          </p:cNvSpPr>
          <p:nvPr/>
        </p:nvSpPr>
        <p:spPr bwMode="auto">
          <a:xfrm>
            <a:off x="10795397" y="4224618"/>
            <a:ext cx="3810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71" name="Line 22"/>
          <p:cNvSpPr>
            <a:spLocks noChangeShapeType="1"/>
          </p:cNvSpPr>
          <p:nvPr/>
        </p:nvSpPr>
        <p:spPr bwMode="auto">
          <a:xfrm>
            <a:off x="8509397" y="4224618"/>
            <a:ext cx="2286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2" name="Text Box 23"/>
          <p:cNvSpPr txBox="1">
            <a:spLocks noChangeArrowheads="1"/>
          </p:cNvSpPr>
          <p:nvPr/>
        </p:nvSpPr>
        <p:spPr bwMode="auto">
          <a:xfrm>
            <a:off x="9314355" y="3843618"/>
            <a:ext cx="768159" cy="369332"/>
          </a:xfrm>
          <a:prstGeom prst="rect">
            <a:avLst/>
          </a:prstGeom>
          <a:solidFill>
            <a:schemeClr val="bg1"/>
          </a:solidFill>
          <a:ln w="9525">
            <a:noFill/>
            <a:miter lim="800000"/>
            <a:headEnd/>
            <a:tailEnd/>
          </a:ln>
          <a:effectLst/>
        </p:spPr>
        <p:txBody>
          <a:bodyPr wrap="none">
            <a:spAutoFit/>
          </a:bodyPr>
          <a:lstStyle/>
          <a:p>
            <a:pPr algn="just" eaLnBrk="0" hangingPunct="0"/>
            <a:r>
              <a:rPr lang="tr-TR" b="1" dirty="0">
                <a:latin typeface="Garamond" pitchFamily="18" charset="0"/>
              </a:rPr>
              <a:t>Tünel</a:t>
            </a:r>
            <a:endParaRPr lang="en-US" b="1" dirty="0">
              <a:latin typeface="Garamond" pitchFamily="18" charset="0"/>
            </a:endParaRPr>
          </a:p>
        </p:txBody>
      </p:sp>
      <p:sp>
        <p:nvSpPr>
          <p:cNvPr id="73" name="Text Box 24"/>
          <p:cNvSpPr txBox="1">
            <a:spLocks noChangeArrowheads="1"/>
          </p:cNvSpPr>
          <p:nvPr/>
        </p:nvSpPr>
        <p:spPr bwMode="auto">
          <a:xfrm>
            <a:off x="9118997" y="3310218"/>
            <a:ext cx="774700" cy="366713"/>
          </a:xfrm>
          <a:prstGeom prst="rect">
            <a:avLst/>
          </a:prstGeom>
          <a:solidFill>
            <a:schemeClr val="bg1"/>
          </a:solidFill>
          <a:ln w="9525">
            <a:solidFill>
              <a:srgbClr val="00B050"/>
            </a:solidFill>
            <a:miter lim="800000"/>
            <a:headEnd/>
            <a:tailEnd/>
          </a:ln>
          <a:effectLst/>
        </p:spPr>
        <p:txBody>
          <a:bodyPr wrap="none">
            <a:spAutoFit/>
          </a:bodyPr>
          <a:lstStyle/>
          <a:p>
            <a:pPr algn="just" eaLnBrk="0" hangingPunct="0"/>
            <a:r>
              <a:rPr lang="tr-TR" dirty="0">
                <a:latin typeface="Garamond" pitchFamily="18" charset="0"/>
              </a:rPr>
              <a:t>Yarma</a:t>
            </a:r>
            <a:endParaRPr lang="en-US" dirty="0">
              <a:latin typeface="Garamond" pitchFamily="18" charset="0"/>
            </a:endParaRPr>
          </a:p>
        </p:txBody>
      </p:sp>
      <p:cxnSp>
        <p:nvCxnSpPr>
          <p:cNvPr id="74" name="AutoShape 25"/>
          <p:cNvCxnSpPr>
            <a:cxnSpLocks noChangeShapeType="1"/>
            <a:endCxn id="73" idx="1"/>
          </p:cNvCxnSpPr>
          <p:nvPr/>
        </p:nvCxnSpPr>
        <p:spPr bwMode="auto">
          <a:xfrm flipV="1">
            <a:off x="8356997" y="3494368"/>
            <a:ext cx="762000" cy="730250"/>
          </a:xfrm>
          <a:prstGeom prst="bentConnector3">
            <a:avLst>
              <a:gd name="adj1" fmla="val -5000"/>
            </a:avLst>
          </a:prstGeom>
          <a:noFill/>
          <a:ln w="9525">
            <a:solidFill>
              <a:srgbClr val="00B050"/>
            </a:solidFill>
            <a:miter lim="800000"/>
            <a:headEnd/>
            <a:tailEnd type="triangle" w="med" len="med"/>
          </a:ln>
          <a:effectLst/>
        </p:spPr>
      </p:cxnSp>
      <p:cxnSp>
        <p:nvCxnSpPr>
          <p:cNvPr id="75" name="AutoShape 26"/>
          <p:cNvCxnSpPr>
            <a:cxnSpLocks noChangeShapeType="1"/>
            <a:endCxn id="73" idx="3"/>
          </p:cNvCxnSpPr>
          <p:nvPr/>
        </p:nvCxnSpPr>
        <p:spPr bwMode="auto">
          <a:xfrm rot="10800000">
            <a:off x="9893698" y="3493575"/>
            <a:ext cx="1101835" cy="715170"/>
          </a:xfrm>
          <a:prstGeom prst="bentConnector3">
            <a:avLst>
              <a:gd name="adj1" fmla="val 1715"/>
            </a:avLst>
          </a:prstGeom>
          <a:noFill/>
          <a:ln w="9525">
            <a:solidFill>
              <a:srgbClr val="00B050"/>
            </a:solidFill>
            <a:miter lim="800000"/>
            <a:headEnd/>
            <a:tailEnd type="triangle" w="med" len="med"/>
          </a:ln>
          <a:effectLst/>
        </p:spPr>
      </p:cxnSp>
      <p:sp>
        <p:nvSpPr>
          <p:cNvPr id="76" name="Line 27"/>
          <p:cNvSpPr>
            <a:spLocks noChangeShapeType="1"/>
          </p:cNvSpPr>
          <p:nvPr/>
        </p:nvSpPr>
        <p:spPr bwMode="auto">
          <a:xfrm flipV="1">
            <a:off x="8509397" y="1862418"/>
            <a:ext cx="2286000" cy="609600"/>
          </a:xfrm>
          <a:prstGeom prst="line">
            <a:avLst/>
          </a:prstGeom>
          <a:noFill/>
          <a:ln w="38100">
            <a:solidFill>
              <a:schemeClr val="tx1"/>
            </a:solidFill>
            <a:round/>
            <a:headEnd/>
            <a:tailEnd/>
          </a:ln>
          <a:effectLst/>
        </p:spPr>
        <p:txBody>
          <a:bodyPr/>
          <a:lstStyle/>
          <a:p>
            <a:endParaRPr lang="en-US"/>
          </a:p>
        </p:txBody>
      </p:sp>
      <p:cxnSp>
        <p:nvCxnSpPr>
          <p:cNvPr id="79" name="Düz Ok Bağlayıcısı 78"/>
          <p:cNvCxnSpPr/>
          <p:nvPr/>
        </p:nvCxnSpPr>
        <p:spPr>
          <a:xfrm>
            <a:off x="8657035" y="2445262"/>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 Box 12"/>
          <p:cNvSpPr txBox="1">
            <a:spLocks noChangeArrowheads="1"/>
          </p:cNvSpPr>
          <p:nvPr/>
        </p:nvSpPr>
        <p:spPr bwMode="auto">
          <a:xfrm>
            <a:off x="10004817" y="2111389"/>
            <a:ext cx="633413" cy="366713"/>
          </a:xfrm>
          <a:prstGeom prst="rect">
            <a:avLst/>
          </a:prstGeom>
          <a:noFill/>
          <a:ln w="9525">
            <a:noFill/>
            <a:miter lim="800000"/>
            <a:headEnd/>
            <a:tailEnd/>
          </a:ln>
          <a:effectLst/>
        </p:spPr>
        <p:txBody>
          <a:bodyPr wrap="none">
            <a:spAutoFit/>
          </a:bodyPr>
          <a:lstStyle/>
          <a:p>
            <a:pPr algn="just" eaLnBrk="0" hangingPunct="0"/>
            <a:r>
              <a:rPr lang="tr-TR" dirty="0">
                <a:latin typeface="Garamond" pitchFamily="18" charset="0"/>
              </a:rPr>
              <a:t>25 m</a:t>
            </a:r>
            <a:endParaRPr lang="en-US" dirty="0">
              <a:latin typeface="Garamond" pitchFamily="18" charset="0"/>
            </a:endParaRPr>
          </a:p>
        </p:txBody>
      </p:sp>
      <p:cxnSp>
        <p:nvCxnSpPr>
          <p:cNvPr id="81" name="Düz Ok Bağlayıcısı 80"/>
          <p:cNvCxnSpPr/>
          <p:nvPr/>
        </p:nvCxnSpPr>
        <p:spPr>
          <a:xfrm>
            <a:off x="10580614" y="1946781"/>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47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sp>
        <p:nvSpPr>
          <p:cNvPr id="3" name="İçerik Yer Tutucusu 2"/>
          <p:cNvSpPr>
            <a:spLocks noGrp="1"/>
          </p:cNvSpPr>
          <p:nvPr>
            <p:ph idx="1"/>
          </p:nvPr>
        </p:nvSpPr>
        <p:spPr>
          <a:xfrm>
            <a:off x="891529" y="1481418"/>
            <a:ext cx="6907065" cy="5035760"/>
          </a:xfrm>
        </p:spPr>
        <p:txBody>
          <a:bodyPr>
            <a:noAutofit/>
          </a:bodyPr>
          <a:lstStyle/>
          <a:p>
            <a:pPr marL="0" indent="0" algn="just">
              <a:buNone/>
            </a:pPr>
            <a:r>
              <a:rPr lang="tr-TR" sz="2600" b="1" dirty="0" smtClean="0">
                <a:solidFill>
                  <a:srgbClr val="FF0000"/>
                </a:solidFill>
                <a:effectLst>
                  <a:outerShdw blurRad="38100" dist="38100" dir="2700000" algn="tl">
                    <a:srgbClr val="000000">
                      <a:alpha val="43137"/>
                    </a:srgbClr>
                  </a:outerShdw>
                </a:effectLst>
              </a:rPr>
              <a:t>VİYADÜK MÜ? – DOLGU MU?</a:t>
            </a:r>
          </a:p>
          <a:p>
            <a:pPr marL="0" indent="0" algn="just">
              <a:spcBef>
                <a:spcPts val="0"/>
              </a:spcBef>
              <a:buNone/>
            </a:pPr>
            <a:endParaRPr lang="tr-TR" dirty="0" smtClean="0">
              <a:latin typeface="Calibri Light" panose="020F0302020204030204" pitchFamily="34" charset="0"/>
            </a:endParaRPr>
          </a:p>
          <a:p>
            <a:pPr marL="0" indent="0" algn="just">
              <a:spcBef>
                <a:spcPts val="0"/>
              </a:spcBef>
              <a:buNone/>
            </a:pPr>
            <a:r>
              <a:rPr lang="tr-TR" dirty="0" smtClean="0">
                <a:latin typeface="Calibri Light" panose="020F0302020204030204" pitchFamily="34" charset="0"/>
              </a:rPr>
              <a:t>Ders kapsamındaki proje için de kullandığımız kaba bir yaklaşıma göre, </a:t>
            </a:r>
            <a:r>
              <a:rPr lang="tr-TR" dirty="0">
                <a:latin typeface="Calibri Light" panose="020F0302020204030204" pitchFamily="34" charset="0"/>
              </a:rPr>
              <a:t>dolgu yüksekliği </a:t>
            </a:r>
            <a:r>
              <a:rPr lang="tr-TR" dirty="0" smtClean="0">
                <a:latin typeface="Calibri Light" panose="020F0302020204030204" pitchFamily="34" charset="0"/>
              </a:rPr>
              <a:t>10 metre yüksekliğe </a:t>
            </a:r>
            <a:r>
              <a:rPr lang="tr-TR" dirty="0">
                <a:latin typeface="Calibri Light" panose="020F0302020204030204" pitchFamily="34" charset="0"/>
              </a:rPr>
              <a:t>kadar dolgu yapmak </a:t>
            </a:r>
            <a:r>
              <a:rPr lang="tr-TR" dirty="0" smtClean="0">
                <a:latin typeface="Calibri Light" panose="020F0302020204030204" pitchFamily="34" charset="0"/>
              </a:rPr>
              <a:t>ekonomiktir. Dolgu </a:t>
            </a:r>
            <a:r>
              <a:rPr lang="tr-TR" dirty="0">
                <a:latin typeface="Calibri Light" panose="020F0302020204030204" pitchFamily="34" charset="0"/>
              </a:rPr>
              <a:t>yüksekliği </a:t>
            </a:r>
            <a:r>
              <a:rPr lang="tr-TR" dirty="0" smtClean="0">
                <a:latin typeface="Calibri Light" panose="020F0302020204030204" pitchFamily="34" charset="0"/>
              </a:rPr>
              <a:t>10 metreyi geçerse </a:t>
            </a:r>
            <a:r>
              <a:rPr lang="tr-TR" dirty="0">
                <a:latin typeface="Calibri Light" panose="020F0302020204030204" pitchFamily="34" charset="0"/>
              </a:rPr>
              <a:t>viyadük yapılması </a:t>
            </a:r>
            <a:r>
              <a:rPr lang="tr-TR" dirty="0" smtClean="0">
                <a:latin typeface="Calibri Light" panose="020F0302020204030204" pitchFamily="34" charset="0"/>
              </a:rPr>
              <a:t>daha ekonomik olabilmektedir.</a:t>
            </a:r>
            <a:endParaRPr lang="tr-TR" sz="2600" b="1" dirty="0" smtClean="0">
              <a:solidFill>
                <a:srgbClr val="FF0000"/>
              </a:solidFill>
              <a:effectLst>
                <a:outerShdw blurRad="38100" dist="38100" dir="2700000" algn="tl">
                  <a:srgbClr val="000000">
                    <a:alpha val="43137"/>
                  </a:srgbClr>
                </a:outerShdw>
              </a:effectLst>
            </a:endParaRPr>
          </a:p>
          <a:p>
            <a:pPr marL="0" indent="0" algn="just">
              <a:buNone/>
            </a:pPr>
            <a:r>
              <a:rPr lang="tr-TR" dirty="0">
                <a:latin typeface="Calibri Light" panose="020F0302020204030204" pitchFamily="34" charset="0"/>
              </a:rPr>
              <a:t>Ancak bu yükseklik değeri zemin cinsine göre değişkenlik göstermektedir</a:t>
            </a:r>
            <a:r>
              <a:rPr lang="tr-TR" dirty="0" smtClean="0">
                <a:latin typeface="Calibri Light" panose="020F0302020204030204" pitchFamily="34" charset="0"/>
              </a:rPr>
              <a:t>. Kesin bir kabul bulunmamaktadır.</a:t>
            </a:r>
            <a:endParaRPr lang="tr-TR" dirty="0">
              <a:latin typeface="Calibri Light" panose="020F0302020204030204" pitchFamily="34" charset="0"/>
            </a:endParaRPr>
          </a:p>
          <a:p>
            <a:pPr marL="0" indent="0" algn="just">
              <a:buNone/>
            </a:pPr>
            <a:endParaRPr lang="tr-TR" sz="2600" dirty="0" smtClean="0">
              <a:solidFill>
                <a:srgbClr val="FF0000"/>
              </a:solidFill>
              <a:effectLst>
                <a:outerShdw blurRad="38100" dist="38100" dir="2700000" algn="tl">
                  <a:srgbClr val="000000">
                    <a:alpha val="43137"/>
                  </a:srgbClr>
                </a:outerShdw>
              </a:effectLst>
            </a:endParaRPr>
          </a:p>
        </p:txBody>
      </p:sp>
      <p:sp>
        <p:nvSpPr>
          <p:cNvPr id="5" name="Line 4"/>
          <p:cNvSpPr>
            <a:spLocks noChangeShapeType="1"/>
          </p:cNvSpPr>
          <p:nvPr/>
        </p:nvSpPr>
        <p:spPr bwMode="auto">
          <a:xfrm flipV="1">
            <a:off x="7798594" y="1991331"/>
            <a:ext cx="3657600" cy="838200"/>
          </a:xfrm>
          <a:prstGeom prst="line">
            <a:avLst/>
          </a:prstGeom>
          <a:noFill/>
          <a:ln w="38100">
            <a:solidFill>
              <a:srgbClr val="FF0000"/>
            </a:solidFill>
            <a:round/>
            <a:headEnd/>
            <a:tailEnd/>
          </a:ln>
          <a:effectLst/>
        </p:spPr>
        <p:txBody>
          <a:bodyPr/>
          <a:lstStyle/>
          <a:p>
            <a:endParaRPr lang="en-US"/>
          </a:p>
        </p:txBody>
      </p:sp>
      <p:sp>
        <p:nvSpPr>
          <p:cNvPr id="6" name="Freeform 5"/>
          <p:cNvSpPr>
            <a:spLocks/>
          </p:cNvSpPr>
          <p:nvPr/>
        </p:nvSpPr>
        <p:spPr bwMode="auto">
          <a:xfrm>
            <a:off x="8255794" y="2067531"/>
            <a:ext cx="2819400" cy="1676400"/>
          </a:xfrm>
          <a:custGeom>
            <a:avLst/>
            <a:gdLst/>
            <a:ahLst/>
            <a:cxnLst>
              <a:cxn ang="0">
                <a:pos x="0" y="384"/>
              </a:cxn>
              <a:cxn ang="0">
                <a:pos x="240" y="672"/>
              </a:cxn>
              <a:cxn ang="0">
                <a:pos x="864" y="1008"/>
              </a:cxn>
              <a:cxn ang="0">
                <a:pos x="1200" y="864"/>
              </a:cxn>
              <a:cxn ang="0">
                <a:pos x="1488" y="864"/>
              </a:cxn>
              <a:cxn ang="0">
                <a:pos x="1584" y="528"/>
              </a:cxn>
              <a:cxn ang="0">
                <a:pos x="1728" y="96"/>
              </a:cxn>
              <a:cxn ang="0">
                <a:pos x="1776" y="0"/>
              </a:cxn>
            </a:cxnLst>
            <a:rect l="0" t="0" r="r" b="b"/>
            <a:pathLst>
              <a:path w="1776" h="1008">
                <a:moveTo>
                  <a:pt x="0" y="384"/>
                </a:moveTo>
                <a:lnTo>
                  <a:pt x="240" y="672"/>
                </a:lnTo>
                <a:lnTo>
                  <a:pt x="864" y="1008"/>
                </a:lnTo>
                <a:lnTo>
                  <a:pt x="1200" y="864"/>
                </a:lnTo>
                <a:lnTo>
                  <a:pt x="1488" y="864"/>
                </a:lnTo>
                <a:lnTo>
                  <a:pt x="1584" y="528"/>
                </a:lnTo>
                <a:lnTo>
                  <a:pt x="1728" y="96"/>
                </a:lnTo>
                <a:lnTo>
                  <a:pt x="1776" y="0"/>
                </a:lnTo>
              </a:path>
            </a:pathLst>
          </a:custGeom>
          <a:noFill/>
          <a:ln w="63500">
            <a:solidFill>
              <a:schemeClr val="tx1"/>
            </a:solidFill>
            <a:round/>
            <a:headEnd/>
            <a:tailEnd/>
          </a:ln>
          <a:effectLst/>
        </p:spPr>
        <p:txBody>
          <a:bodyPr/>
          <a:lstStyle/>
          <a:p>
            <a:endParaRPr lang="en-US"/>
          </a:p>
        </p:txBody>
      </p:sp>
      <p:sp>
        <p:nvSpPr>
          <p:cNvPr id="8" name="Line 6"/>
          <p:cNvSpPr>
            <a:spLocks noChangeShapeType="1"/>
          </p:cNvSpPr>
          <p:nvPr/>
        </p:nvSpPr>
        <p:spPr bwMode="auto">
          <a:xfrm>
            <a:off x="8865394" y="2600931"/>
            <a:ext cx="0" cy="685800"/>
          </a:xfrm>
          <a:prstGeom prst="line">
            <a:avLst/>
          </a:prstGeom>
          <a:noFill/>
          <a:ln w="38100">
            <a:solidFill>
              <a:srgbClr val="0000FF"/>
            </a:solidFill>
            <a:round/>
            <a:headEnd/>
            <a:tailEnd/>
          </a:ln>
          <a:effectLst/>
        </p:spPr>
        <p:txBody>
          <a:bodyPr/>
          <a:lstStyle/>
          <a:p>
            <a:endParaRPr lang="en-US"/>
          </a:p>
        </p:txBody>
      </p:sp>
      <p:sp>
        <p:nvSpPr>
          <p:cNvPr id="9" name="Line 7"/>
          <p:cNvSpPr>
            <a:spLocks noChangeShapeType="1"/>
          </p:cNvSpPr>
          <p:nvPr/>
        </p:nvSpPr>
        <p:spPr bwMode="auto">
          <a:xfrm>
            <a:off x="10770394" y="2143731"/>
            <a:ext cx="0" cy="762000"/>
          </a:xfrm>
          <a:prstGeom prst="line">
            <a:avLst/>
          </a:prstGeom>
          <a:noFill/>
          <a:ln w="38100">
            <a:solidFill>
              <a:srgbClr val="0000FF"/>
            </a:solidFill>
            <a:round/>
            <a:headEnd/>
            <a:tailEnd/>
          </a:ln>
          <a:effectLst/>
        </p:spPr>
        <p:txBody>
          <a:bodyPr/>
          <a:lstStyle/>
          <a:p>
            <a:endParaRPr lang="en-US"/>
          </a:p>
        </p:txBody>
      </p:sp>
      <p:sp>
        <p:nvSpPr>
          <p:cNvPr id="10" name="Text Box 8"/>
          <p:cNvSpPr txBox="1">
            <a:spLocks noChangeArrowheads="1"/>
          </p:cNvSpPr>
          <p:nvPr/>
        </p:nvSpPr>
        <p:spPr bwMode="auto">
          <a:xfrm>
            <a:off x="10263187" y="910244"/>
            <a:ext cx="1319213" cy="366713"/>
          </a:xfrm>
          <a:prstGeom prst="rect">
            <a:avLst/>
          </a:prstGeom>
          <a:solidFill>
            <a:schemeClr val="bg1"/>
          </a:solidFill>
          <a:ln w="9525">
            <a:solidFill>
              <a:srgbClr val="FF0000"/>
            </a:solidFill>
            <a:miter lim="800000"/>
            <a:headEnd/>
            <a:tailEnd/>
          </a:ln>
          <a:effectLst/>
        </p:spPr>
        <p:txBody>
          <a:bodyPr wrap="none">
            <a:spAutoFit/>
          </a:bodyPr>
          <a:lstStyle/>
          <a:p>
            <a:pPr algn="just" eaLnBrk="0" hangingPunct="0"/>
            <a:r>
              <a:rPr lang="tr-TR" dirty="0">
                <a:latin typeface="Garamond" pitchFamily="18" charset="0"/>
              </a:rPr>
              <a:t>Kırmızı çizgi</a:t>
            </a:r>
            <a:endParaRPr lang="en-US" dirty="0">
              <a:latin typeface="Garamond" pitchFamily="18" charset="0"/>
            </a:endParaRPr>
          </a:p>
        </p:txBody>
      </p:sp>
      <p:sp>
        <p:nvSpPr>
          <p:cNvPr id="11" name="Text Box 9"/>
          <p:cNvSpPr txBox="1">
            <a:spLocks noChangeArrowheads="1"/>
          </p:cNvSpPr>
          <p:nvPr/>
        </p:nvSpPr>
        <p:spPr bwMode="auto">
          <a:xfrm>
            <a:off x="7757319" y="1112650"/>
            <a:ext cx="1108075" cy="366713"/>
          </a:xfrm>
          <a:prstGeom prst="rect">
            <a:avLst/>
          </a:prstGeom>
          <a:solidFill>
            <a:schemeClr val="bg1"/>
          </a:solidFill>
          <a:ln w="9525">
            <a:solidFill>
              <a:schemeClr val="tx1"/>
            </a:solidFill>
            <a:miter lim="800000"/>
            <a:headEnd/>
            <a:tailEnd/>
          </a:ln>
          <a:effectLst/>
        </p:spPr>
        <p:txBody>
          <a:bodyPr wrap="none">
            <a:spAutoFit/>
          </a:bodyPr>
          <a:lstStyle/>
          <a:p>
            <a:pPr algn="just" eaLnBrk="0" hangingPunct="0"/>
            <a:r>
              <a:rPr lang="tr-TR" dirty="0">
                <a:latin typeface="Garamond" pitchFamily="18" charset="0"/>
              </a:rPr>
              <a:t>Siyah çizgi</a:t>
            </a:r>
            <a:endParaRPr lang="en-US" dirty="0">
              <a:latin typeface="Garamond" pitchFamily="18" charset="0"/>
            </a:endParaRPr>
          </a:p>
        </p:txBody>
      </p:sp>
      <p:cxnSp>
        <p:nvCxnSpPr>
          <p:cNvPr id="12" name="AutoShape 10"/>
          <p:cNvCxnSpPr>
            <a:cxnSpLocks noChangeShapeType="1"/>
            <a:stCxn id="5" idx="1"/>
            <a:endCxn id="10" idx="3"/>
          </p:cNvCxnSpPr>
          <p:nvPr/>
        </p:nvCxnSpPr>
        <p:spPr bwMode="auto">
          <a:xfrm rot="5400000" flipH="1" flipV="1">
            <a:off x="11070432" y="1479363"/>
            <a:ext cx="897730" cy="126206"/>
          </a:xfrm>
          <a:prstGeom prst="bentConnector4">
            <a:avLst>
              <a:gd name="adj1" fmla="val 31830"/>
              <a:gd name="adj2" fmla="val 281132"/>
            </a:avLst>
          </a:prstGeom>
          <a:noFill/>
          <a:ln w="9525">
            <a:solidFill>
              <a:srgbClr val="FF0000"/>
            </a:solidFill>
            <a:miter lim="800000"/>
            <a:headEnd/>
            <a:tailEnd type="triangle" w="med" len="med"/>
          </a:ln>
          <a:effectLst/>
        </p:spPr>
      </p:cxnSp>
      <p:cxnSp>
        <p:nvCxnSpPr>
          <p:cNvPr id="13" name="AutoShape 12"/>
          <p:cNvCxnSpPr>
            <a:cxnSpLocks noChangeShapeType="1"/>
          </p:cNvCxnSpPr>
          <p:nvPr/>
        </p:nvCxnSpPr>
        <p:spPr bwMode="auto">
          <a:xfrm rot="16200000" flipV="1">
            <a:off x="7642027" y="2156234"/>
            <a:ext cx="1608535" cy="381000"/>
          </a:xfrm>
          <a:prstGeom prst="bentConnector3">
            <a:avLst>
              <a:gd name="adj1" fmla="val 50000"/>
            </a:avLst>
          </a:prstGeom>
          <a:noFill/>
          <a:ln w="9525">
            <a:solidFill>
              <a:schemeClr val="tx1"/>
            </a:solidFill>
            <a:miter lim="800000"/>
            <a:headEnd/>
            <a:tailEnd type="triangle" w="med" len="med"/>
          </a:ln>
          <a:effectLst/>
        </p:spPr>
      </p:cxnSp>
      <p:sp>
        <p:nvSpPr>
          <p:cNvPr id="15" name="Text Box 14"/>
          <p:cNvSpPr txBox="1">
            <a:spLocks noChangeArrowheads="1"/>
          </p:cNvSpPr>
          <p:nvPr/>
        </p:nvSpPr>
        <p:spPr bwMode="auto">
          <a:xfrm>
            <a:off x="9041969" y="2722374"/>
            <a:ext cx="638316" cy="369332"/>
          </a:xfrm>
          <a:prstGeom prst="rect">
            <a:avLst/>
          </a:prstGeom>
          <a:noFill/>
          <a:ln w="9525">
            <a:noFill/>
            <a:miter lim="800000"/>
            <a:headEnd/>
            <a:tailEnd/>
          </a:ln>
          <a:effectLst/>
        </p:spPr>
        <p:txBody>
          <a:bodyPr wrap="none">
            <a:spAutoFit/>
          </a:bodyPr>
          <a:lstStyle/>
          <a:p>
            <a:pPr algn="just" eaLnBrk="0" hangingPunct="0"/>
            <a:r>
              <a:rPr lang="tr-TR" dirty="0" smtClean="0">
                <a:latin typeface="Garamond" pitchFamily="18" charset="0"/>
              </a:rPr>
              <a:t>10 </a:t>
            </a:r>
            <a:r>
              <a:rPr lang="tr-TR" dirty="0">
                <a:latin typeface="Garamond" pitchFamily="18" charset="0"/>
              </a:rPr>
              <a:t>m</a:t>
            </a:r>
            <a:endParaRPr lang="en-US" dirty="0">
              <a:latin typeface="Garamond" pitchFamily="18" charset="0"/>
            </a:endParaRPr>
          </a:p>
        </p:txBody>
      </p:sp>
      <p:sp>
        <p:nvSpPr>
          <p:cNvPr id="17" name="Line 18"/>
          <p:cNvSpPr>
            <a:spLocks noChangeShapeType="1"/>
          </p:cNvSpPr>
          <p:nvPr/>
        </p:nvSpPr>
        <p:spPr bwMode="auto">
          <a:xfrm>
            <a:off x="8255794" y="4734531"/>
            <a:ext cx="6096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18" name="Line 19"/>
          <p:cNvSpPr>
            <a:spLocks noChangeShapeType="1"/>
          </p:cNvSpPr>
          <p:nvPr/>
        </p:nvSpPr>
        <p:spPr bwMode="auto">
          <a:xfrm>
            <a:off x="8255794" y="2829531"/>
            <a:ext cx="0" cy="2057400"/>
          </a:xfrm>
          <a:prstGeom prst="line">
            <a:avLst/>
          </a:prstGeom>
          <a:noFill/>
          <a:ln w="9525">
            <a:solidFill>
              <a:schemeClr val="tx1"/>
            </a:solidFill>
            <a:prstDash val="dash"/>
            <a:round/>
            <a:headEnd/>
            <a:tailEnd/>
          </a:ln>
          <a:effectLst/>
        </p:spPr>
        <p:txBody>
          <a:bodyPr/>
          <a:lstStyle/>
          <a:p>
            <a:endParaRPr lang="en-US"/>
          </a:p>
        </p:txBody>
      </p:sp>
      <p:sp>
        <p:nvSpPr>
          <p:cNvPr id="19" name="Line 20"/>
          <p:cNvSpPr>
            <a:spLocks noChangeShapeType="1"/>
          </p:cNvSpPr>
          <p:nvPr/>
        </p:nvSpPr>
        <p:spPr bwMode="auto">
          <a:xfrm>
            <a:off x="8865394" y="3362931"/>
            <a:ext cx="0" cy="1524000"/>
          </a:xfrm>
          <a:prstGeom prst="line">
            <a:avLst/>
          </a:prstGeom>
          <a:noFill/>
          <a:ln w="9525">
            <a:solidFill>
              <a:schemeClr val="tx1"/>
            </a:solidFill>
            <a:prstDash val="dash"/>
            <a:round/>
            <a:headEnd/>
            <a:tailEnd/>
          </a:ln>
          <a:effectLst/>
        </p:spPr>
        <p:txBody>
          <a:bodyPr/>
          <a:lstStyle/>
          <a:p>
            <a:endParaRPr lang="en-US"/>
          </a:p>
        </p:txBody>
      </p:sp>
      <p:sp>
        <p:nvSpPr>
          <p:cNvPr id="20" name="Line 21"/>
          <p:cNvSpPr>
            <a:spLocks noChangeShapeType="1"/>
          </p:cNvSpPr>
          <p:nvPr/>
        </p:nvSpPr>
        <p:spPr bwMode="auto">
          <a:xfrm>
            <a:off x="11075194" y="2067531"/>
            <a:ext cx="0" cy="2743200"/>
          </a:xfrm>
          <a:prstGeom prst="line">
            <a:avLst/>
          </a:prstGeom>
          <a:noFill/>
          <a:ln w="9525">
            <a:solidFill>
              <a:schemeClr val="tx1"/>
            </a:solidFill>
            <a:prstDash val="dash"/>
            <a:round/>
            <a:headEnd/>
            <a:tailEnd/>
          </a:ln>
          <a:effectLst/>
        </p:spPr>
        <p:txBody>
          <a:bodyPr/>
          <a:lstStyle/>
          <a:p>
            <a:endParaRPr lang="en-US"/>
          </a:p>
        </p:txBody>
      </p:sp>
      <p:sp>
        <p:nvSpPr>
          <p:cNvPr id="21" name="Line 22"/>
          <p:cNvSpPr>
            <a:spLocks noChangeShapeType="1"/>
          </p:cNvSpPr>
          <p:nvPr/>
        </p:nvSpPr>
        <p:spPr bwMode="auto">
          <a:xfrm>
            <a:off x="10770394" y="2981931"/>
            <a:ext cx="0" cy="1828800"/>
          </a:xfrm>
          <a:prstGeom prst="line">
            <a:avLst/>
          </a:prstGeom>
          <a:noFill/>
          <a:ln w="9525">
            <a:solidFill>
              <a:schemeClr val="tx1"/>
            </a:solidFill>
            <a:prstDash val="dash"/>
            <a:round/>
            <a:headEnd/>
            <a:tailEnd/>
          </a:ln>
          <a:effectLst/>
        </p:spPr>
        <p:txBody>
          <a:bodyPr/>
          <a:lstStyle/>
          <a:p>
            <a:endParaRPr lang="en-US"/>
          </a:p>
        </p:txBody>
      </p:sp>
      <p:sp>
        <p:nvSpPr>
          <p:cNvPr id="22" name="Line 23"/>
          <p:cNvSpPr>
            <a:spLocks noChangeShapeType="1"/>
          </p:cNvSpPr>
          <p:nvPr/>
        </p:nvSpPr>
        <p:spPr bwMode="auto">
          <a:xfrm>
            <a:off x="10770394" y="4734531"/>
            <a:ext cx="3048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23" name="Line 24"/>
          <p:cNvSpPr>
            <a:spLocks noChangeShapeType="1"/>
          </p:cNvSpPr>
          <p:nvPr/>
        </p:nvSpPr>
        <p:spPr bwMode="auto">
          <a:xfrm>
            <a:off x="8865394" y="4734531"/>
            <a:ext cx="1905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 name="Text Box 26"/>
          <p:cNvSpPr txBox="1">
            <a:spLocks noChangeArrowheads="1"/>
          </p:cNvSpPr>
          <p:nvPr/>
        </p:nvSpPr>
        <p:spPr bwMode="auto">
          <a:xfrm>
            <a:off x="9205598" y="4353531"/>
            <a:ext cx="997581" cy="369332"/>
          </a:xfrm>
          <a:prstGeom prst="rect">
            <a:avLst/>
          </a:prstGeom>
          <a:solidFill>
            <a:schemeClr val="bg1"/>
          </a:solidFill>
          <a:ln w="9525">
            <a:noFill/>
            <a:miter lim="800000"/>
            <a:headEnd/>
            <a:tailEnd/>
          </a:ln>
          <a:effectLst/>
        </p:spPr>
        <p:txBody>
          <a:bodyPr wrap="none">
            <a:spAutoFit/>
          </a:bodyPr>
          <a:lstStyle/>
          <a:p>
            <a:pPr algn="just" eaLnBrk="0" hangingPunct="0"/>
            <a:r>
              <a:rPr lang="tr-TR" b="1" dirty="0">
                <a:latin typeface="Garamond" pitchFamily="18" charset="0"/>
              </a:rPr>
              <a:t>Viyadük</a:t>
            </a:r>
            <a:endParaRPr lang="en-US" b="1" dirty="0">
              <a:latin typeface="Garamond" pitchFamily="18" charset="0"/>
            </a:endParaRPr>
          </a:p>
        </p:txBody>
      </p:sp>
      <p:sp>
        <p:nvSpPr>
          <p:cNvPr id="25" name="Text Box 27"/>
          <p:cNvSpPr txBox="1">
            <a:spLocks noChangeArrowheads="1"/>
          </p:cNvSpPr>
          <p:nvPr/>
        </p:nvSpPr>
        <p:spPr bwMode="auto">
          <a:xfrm>
            <a:off x="9093994" y="5191731"/>
            <a:ext cx="742950" cy="366713"/>
          </a:xfrm>
          <a:prstGeom prst="rect">
            <a:avLst/>
          </a:prstGeom>
          <a:solidFill>
            <a:schemeClr val="bg1"/>
          </a:solidFill>
          <a:ln w="9525">
            <a:solidFill>
              <a:srgbClr val="00B050"/>
            </a:solidFill>
            <a:miter lim="800000"/>
            <a:headEnd/>
            <a:tailEnd/>
          </a:ln>
          <a:effectLst/>
        </p:spPr>
        <p:txBody>
          <a:bodyPr wrap="none">
            <a:spAutoFit/>
          </a:bodyPr>
          <a:lstStyle/>
          <a:p>
            <a:pPr algn="just" eaLnBrk="0" hangingPunct="0"/>
            <a:r>
              <a:rPr lang="tr-TR">
                <a:latin typeface="Garamond" pitchFamily="18" charset="0"/>
              </a:rPr>
              <a:t>Dolgu</a:t>
            </a:r>
            <a:endParaRPr lang="en-US">
              <a:latin typeface="Garamond" pitchFamily="18" charset="0"/>
            </a:endParaRPr>
          </a:p>
        </p:txBody>
      </p:sp>
      <p:cxnSp>
        <p:nvCxnSpPr>
          <p:cNvPr id="26" name="AutoShape 28"/>
          <p:cNvCxnSpPr>
            <a:cxnSpLocks noChangeShapeType="1"/>
            <a:endCxn id="25" idx="1"/>
          </p:cNvCxnSpPr>
          <p:nvPr/>
        </p:nvCxnSpPr>
        <p:spPr bwMode="auto">
          <a:xfrm rot="16200000" flipH="1">
            <a:off x="8544719" y="4826606"/>
            <a:ext cx="641350" cy="457200"/>
          </a:xfrm>
          <a:prstGeom prst="bentConnector2">
            <a:avLst/>
          </a:prstGeom>
          <a:noFill/>
          <a:ln w="9525">
            <a:solidFill>
              <a:srgbClr val="00B050"/>
            </a:solidFill>
            <a:miter lim="800000"/>
            <a:headEnd/>
            <a:tailEnd type="triangle" w="med" len="med"/>
          </a:ln>
          <a:effectLst/>
        </p:spPr>
      </p:cxnSp>
      <p:cxnSp>
        <p:nvCxnSpPr>
          <p:cNvPr id="27" name="AutoShape 29"/>
          <p:cNvCxnSpPr>
            <a:cxnSpLocks noChangeShapeType="1"/>
            <a:endCxn id="25" idx="3"/>
          </p:cNvCxnSpPr>
          <p:nvPr/>
        </p:nvCxnSpPr>
        <p:spPr bwMode="auto">
          <a:xfrm rot="10800000" flipV="1">
            <a:off x="9836944" y="4810732"/>
            <a:ext cx="1085850" cy="564355"/>
          </a:xfrm>
          <a:prstGeom prst="bentConnector3">
            <a:avLst>
              <a:gd name="adj1" fmla="val 877"/>
            </a:avLst>
          </a:prstGeom>
          <a:noFill/>
          <a:ln w="9525">
            <a:solidFill>
              <a:srgbClr val="00B050"/>
            </a:solidFill>
            <a:miter lim="800000"/>
            <a:headEnd/>
            <a:tailEnd type="triangle" w="med" len="med"/>
          </a:ln>
          <a:effectLst/>
        </p:spPr>
      </p:cxnSp>
      <p:cxnSp>
        <p:nvCxnSpPr>
          <p:cNvPr id="28" name="Düz Ok Bağlayıcısı 27"/>
          <p:cNvCxnSpPr/>
          <p:nvPr/>
        </p:nvCxnSpPr>
        <p:spPr>
          <a:xfrm>
            <a:off x="10613013" y="2183475"/>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a:off x="9044421" y="2557764"/>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 Box 14"/>
          <p:cNvSpPr txBox="1">
            <a:spLocks noChangeArrowheads="1"/>
          </p:cNvSpPr>
          <p:nvPr/>
        </p:nvSpPr>
        <p:spPr bwMode="auto">
          <a:xfrm>
            <a:off x="9953035" y="2369470"/>
            <a:ext cx="638316" cy="369332"/>
          </a:xfrm>
          <a:prstGeom prst="rect">
            <a:avLst/>
          </a:prstGeom>
          <a:noFill/>
          <a:ln w="9525">
            <a:noFill/>
            <a:miter lim="800000"/>
            <a:headEnd/>
            <a:tailEnd/>
          </a:ln>
          <a:effectLst/>
        </p:spPr>
        <p:txBody>
          <a:bodyPr wrap="none">
            <a:spAutoFit/>
          </a:bodyPr>
          <a:lstStyle/>
          <a:p>
            <a:pPr algn="just" eaLnBrk="0" hangingPunct="0"/>
            <a:r>
              <a:rPr lang="tr-TR" dirty="0" smtClean="0">
                <a:latin typeface="Garamond" pitchFamily="18" charset="0"/>
              </a:rPr>
              <a:t>10 </a:t>
            </a:r>
            <a:r>
              <a:rPr lang="tr-TR" dirty="0">
                <a:latin typeface="Garamond" pitchFamily="18" charset="0"/>
              </a:rPr>
              <a:t>m</a:t>
            </a:r>
            <a:endParaRPr lang="en-US" dirty="0">
              <a:latin typeface="Garamond" pitchFamily="18" charset="0"/>
            </a:endParaRPr>
          </a:p>
        </p:txBody>
      </p:sp>
      <p:pic>
        <p:nvPicPr>
          <p:cNvPr id="31"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1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KOT</a:t>
            </a:r>
            <a:r>
              <a:rPr lang="tr-TR" b="1" dirty="0"/>
              <a:t>: </a:t>
            </a:r>
            <a:r>
              <a:rPr lang="tr-TR" dirty="0"/>
              <a:t>Herhangi bir noktanın belirli bir düzleme göre alçaklık veya yüksekliğidir. </a:t>
            </a:r>
          </a:p>
          <a:p>
            <a:pPr algn="just"/>
            <a:r>
              <a:rPr lang="tr-TR" b="1" dirty="0"/>
              <a:t>EŞYÜKSELTİ (TESVİYE) EĞRİSİ: </a:t>
            </a:r>
            <a:endParaRPr lang="tr-TR" dirty="0"/>
          </a:p>
          <a:p>
            <a:pPr marL="0" indent="0" algn="just">
              <a:buNone/>
            </a:pPr>
            <a:r>
              <a:rPr lang="tr-TR" dirty="0" smtClean="0"/>
              <a:t>Yeryüzünde </a:t>
            </a:r>
            <a:r>
              <a:rPr lang="tr-TR" dirty="0"/>
              <a:t>aynı yükseltideki noktaların kağıda çizilen geometrik yeridir. </a:t>
            </a:r>
            <a:r>
              <a:rPr lang="tr-TR" dirty="0" smtClean="0"/>
              <a:t> Aynı </a:t>
            </a:r>
            <a:r>
              <a:rPr lang="tr-TR" dirty="0"/>
              <a:t>yükseltideki noktaları birleştiren doğrultuların kağıt üzerindeki </a:t>
            </a:r>
            <a:r>
              <a:rPr lang="tr-TR" dirty="0" smtClean="0"/>
              <a:t>dik izdüşümleridir</a:t>
            </a:r>
            <a:r>
              <a:rPr lang="tr-TR" dirty="0"/>
              <a:t>. </a:t>
            </a:r>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a:stretch>
            <a:fillRect/>
          </a:stretch>
        </p:blipFill>
        <p:spPr>
          <a:xfrm>
            <a:off x="3290957" y="4110876"/>
            <a:ext cx="5610085" cy="2407589"/>
          </a:xfrm>
          <a:prstGeom prst="rect">
            <a:avLst/>
          </a:prstGeom>
        </p:spPr>
      </p:pic>
    </p:spTree>
    <p:extLst>
      <p:ext uri="{BB962C8B-B14F-4D97-AF65-F5344CB8AC3E}">
        <p14:creationId xmlns:p14="http://schemas.microsoft.com/office/powerpoint/2010/main" val="1960951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3000" b="1" dirty="0" smtClean="0"/>
              <a:t>KAYNAKLAR</a:t>
            </a:r>
            <a:endParaRPr lang="tr-TR" sz="3000" dirty="0"/>
          </a:p>
        </p:txBody>
      </p:sp>
      <p:sp>
        <p:nvSpPr>
          <p:cNvPr id="3" name="İçerik Yer Tutucusu 2"/>
          <p:cNvSpPr>
            <a:spLocks noGrp="1"/>
          </p:cNvSpPr>
          <p:nvPr>
            <p:ph idx="1"/>
          </p:nvPr>
        </p:nvSpPr>
        <p:spPr>
          <a:xfrm>
            <a:off x="164123" y="1523999"/>
            <a:ext cx="11863754" cy="5040923"/>
          </a:xfrm>
        </p:spPr>
        <p:txBody>
          <a:bodyPr>
            <a:normAutofit fontScale="92500"/>
          </a:bodyPr>
          <a:lstStyle/>
          <a:p>
            <a:r>
              <a:rPr lang="tr-TR" sz="2200" b="1" i="1" dirty="0" smtClean="0"/>
              <a:t>Karayolu Mühendisliği Ders Notları, Prof. Dr. Murat KARACASU, Dr. </a:t>
            </a:r>
            <a:r>
              <a:rPr lang="tr-TR" sz="2200" b="1" i="1" dirty="0" err="1" smtClean="0"/>
              <a:t>Öğr</a:t>
            </a:r>
            <a:r>
              <a:rPr lang="tr-TR" sz="2200" b="1" i="1" dirty="0" smtClean="0"/>
              <a:t>. Üyesi Şafak BİLGİÇ</a:t>
            </a:r>
            <a:endParaRPr lang="tr-TR" sz="2200" b="1" i="1" dirty="0"/>
          </a:p>
          <a:p>
            <a:r>
              <a:rPr lang="tr-TR" sz="2200" b="1" i="1" dirty="0" smtClean="0"/>
              <a:t>Karayolu </a:t>
            </a:r>
            <a:r>
              <a:rPr lang="tr-TR" sz="2200" b="1" i="1" dirty="0"/>
              <a:t>Mühendisliği Ders Notları, Prof. Dr. </a:t>
            </a:r>
            <a:r>
              <a:rPr lang="tr-TR" sz="2200" b="1" i="1" dirty="0" smtClean="0"/>
              <a:t>Kemal Selçuk ÖĞÜT</a:t>
            </a:r>
            <a:endParaRPr lang="tr-TR" sz="2200" b="1" i="1" dirty="0"/>
          </a:p>
          <a:p>
            <a:r>
              <a:rPr lang="tr-TR" sz="2200" b="1" i="1" dirty="0" smtClean="0"/>
              <a:t>Toprak </a:t>
            </a:r>
            <a:r>
              <a:rPr lang="tr-TR" sz="2200" b="1" i="1" dirty="0"/>
              <a:t>İşleri ve Demiryolu, Prof.Dr. İnal Seçkin </a:t>
            </a:r>
            <a:r>
              <a:rPr lang="tr-TR" sz="2200" b="1" i="1" dirty="0" err="1"/>
              <a:t>Railway</a:t>
            </a:r>
            <a:r>
              <a:rPr lang="tr-TR" sz="2200" b="1" i="1" dirty="0"/>
              <a:t> Management </a:t>
            </a:r>
            <a:r>
              <a:rPr lang="tr-TR" sz="2200" b="1" i="1" dirty="0" err="1"/>
              <a:t>and</a:t>
            </a:r>
            <a:r>
              <a:rPr lang="tr-TR" sz="2200" b="1" i="1" dirty="0"/>
              <a:t> </a:t>
            </a:r>
            <a:r>
              <a:rPr lang="tr-TR" sz="2200" b="1" i="1" dirty="0" err="1"/>
              <a:t>Engineering</a:t>
            </a:r>
            <a:r>
              <a:rPr lang="tr-TR" sz="2200" b="1" i="1" dirty="0"/>
              <a:t>, V.A. </a:t>
            </a:r>
            <a:r>
              <a:rPr lang="tr-TR" sz="2200" b="1" i="1" dirty="0" err="1"/>
              <a:t>Profillidis</a:t>
            </a:r>
            <a:r>
              <a:rPr lang="tr-TR" sz="2200" b="1" i="1" dirty="0"/>
              <a:t> </a:t>
            </a:r>
            <a:r>
              <a:rPr lang="tr-TR" sz="2200" b="1" i="1" dirty="0" err="1"/>
              <a:t>Practical</a:t>
            </a:r>
            <a:r>
              <a:rPr lang="tr-TR" sz="2200" b="1" i="1" dirty="0"/>
              <a:t> </a:t>
            </a:r>
            <a:r>
              <a:rPr lang="tr-TR" sz="2200" b="1" i="1" dirty="0" err="1"/>
              <a:t>Railway</a:t>
            </a:r>
            <a:r>
              <a:rPr lang="tr-TR" sz="2200" b="1" i="1" dirty="0"/>
              <a:t> </a:t>
            </a:r>
            <a:r>
              <a:rPr lang="tr-TR" sz="2200" b="1" i="1" dirty="0" err="1"/>
              <a:t>Engineering</a:t>
            </a:r>
            <a:r>
              <a:rPr lang="tr-TR" sz="2200" b="1" i="1" dirty="0"/>
              <a:t>, </a:t>
            </a:r>
            <a:r>
              <a:rPr lang="tr-TR" sz="2200" b="1" i="1" dirty="0" err="1"/>
              <a:t>Clifford</a:t>
            </a:r>
            <a:r>
              <a:rPr lang="tr-TR" sz="2200" b="1" i="1" dirty="0"/>
              <a:t> F. </a:t>
            </a:r>
            <a:r>
              <a:rPr lang="tr-TR" sz="2200" b="1" i="1" dirty="0" err="1"/>
              <a:t>Bonnett</a:t>
            </a:r>
            <a:endParaRPr lang="tr-TR" sz="2200" b="1" i="1" dirty="0"/>
          </a:p>
          <a:p>
            <a:r>
              <a:rPr lang="tr-TR" sz="2200" b="1" i="1" dirty="0" smtClean="0"/>
              <a:t>Toprak </a:t>
            </a:r>
            <a:r>
              <a:rPr lang="tr-TR" sz="2200" b="1" i="1" dirty="0" smtClean="0"/>
              <a:t>İşleri ve Demiryolu Mühendisliği Ders Notları, </a:t>
            </a:r>
            <a:r>
              <a:rPr lang="tr-TR" sz="2200" b="1" i="1" dirty="0" smtClean="0"/>
              <a:t>Prof. Dr</a:t>
            </a:r>
            <a:r>
              <a:rPr lang="tr-TR" sz="2200" b="1" i="1" dirty="0" smtClean="0"/>
              <a:t>. Kemal Selçuk Öğüt</a:t>
            </a:r>
          </a:p>
          <a:p>
            <a:r>
              <a:rPr lang="tr-TR" sz="2200" b="1" i="1" dirty="0"/>
              <a:t>Toprak İşleri ve Demiryolu Mühendisliği Ders Notları, Doç. Dr. </a:t>
            </a:r>
            <a:r>
              <a:rPr lang="tr-TR" sz="2200" b="1" i="1" dirty="0" smtClean="0"/>
              <a:t>Hüseyin Onur Tezcan</a:t>
            </a:r>
          </a:p>
          <a:p>
            <a:r>
              <a:rPr lang="tr-TR" sz="2200" b="1" i="1" dirty="0"/>
              <a:t>Toprak İşleri ve Demiryolu Mühendisliği Ders Notları, </a:t>
            </a:r>
            <a:r>
              <a:rPr lang="tr-TR" sz="2200" b="1" i="1" dirty="0" smtClean="0"/>
              <a:t>Yrd. Doç</a:t>
            </a:r>
            <a:r>
              <a:rPr lang="tr-TR" sz="2200" b="1" i="1" dirty="0"/>
              <a:t>. Dr. </a:t>
            </a:r>
            <a:r>
              <a:rPr lang="tr-TR" sz="2200" b="1" i="1" dirty="0" smtClean="0"/>
              <a:t>Şafak Bilgiç</a:t>
            </a:r>
            <a:endParaRPr lang="tr-TR" sz="2200" b="1" i="1" dirty="0"/>
          </a:p>
          <a:p>
            <a:r>
              <a:rPr lang="tr-TR" sz="2200" b="1" i="1" dirty="0">
                <a:hlinkClick r:id="rId2"/>
              </a:rPr>
              <a:t>http://</a:t>
            </a:r>
            <a:r>
              <a:rPr lang="tr-TR" sz="2200" b="1" i="1" dirty="0" smtClean="0">
                <a:hlinkClick r:id="rId2"/>
              </a:rPr>
              <a:t>en.wikipedia.org/wiki/Transportation_by_country</a:t>
            </a:r>
            <a:endParaRPr lang="tr-TR" sz="2200" b="1" i="1" dirty="0"/>
          </a:p>
          <a:p>
            <a:r>
              <a:rPr lang="tr-TR" sz="2200" b="1" i="1" dirty="0" smtClean="0">
                <a:hlinkClick r:id="rId3"/>
              </a:rPr>
              <a:t>https</a:t>
            </a:r>
            <a:r>
              <a:rPr lang="tr-TR" sz="2200" b="1" i="1" dirty="0">
                <a:hlinkClick r:id="rId3"/>
              </a:rPr>
              <a:t>://www.cia.gov/library/publications/the-world-factbook/index.html</a:t>
            </a:r>
            <a:endParaRPr lang="tr-TR" sz="2200" b="1" i="1" dirty="0"/>
          </a:p>
          <a:p>
            <a:r>
              <a:rPr lang="tr-TR" sz="2200" b="1" i="1" dirty="0">
                <a:hlinkClick r:id="rId4"/>
              </a:rPr>
              <a:t>http://</a:t>
            </a:r>
            <a:r>
              <a:rPr lang="tr-TR" sz="2200" b="1" i="1" dirty="0" smtClean="0">
                <a:hlinkClick r:id="rId4"/>
              </a:rPr>
              <a:t>teacher.buet.ac.bd/cfc/CE353/Lec1_Intro_web.pdf</a:t>
            </a:r>
            <a:endParaRPr lang="tr-TR" sz="2200" b="1" i="1" dirty="0"/>
          </a:p>
          <a:p>
            <a:r>
              <a:rPr lang="tr-TR" sz="2200" b="1" i="1" dirty="0" smtClean="0">
                <a:hlinkClick r:id="rId5"/>
              </a:rPr>
              <a:t>http</a:t>
            </a:r>
            <a:r>
              <a:rPr lang="tr-TR" sz="2200" b="1" i="1" dirty="0">
                <a:hlinkClick r:id="rId5"/>
              </a:rPr>
              <a:t>://</a:t>
            </a:r>
            <a:r>
              <a:rPr lang="tr-TR" sz="2200" b="1" i="1" dirty="0" smtClean="0">
                <a:hlinkClick r:id="rId5"/>
              </a:rPr>
              <a:t>civilengineerme.blogspot.com.tr/2012_04_01_archive.html</a:t>
            </a:r>
            <a:endParaRPr lang="tr-TR" sz="2200" b="1" i="1" dirty="0"/>
          </a:p>
          <a:p>
            <a:r>
              <a:rPr lang="tr-TR" sz="2200" b="1" i="1" dirty="0" smtClean="0">
                <a:hlinkClick r:id="rId6"/>
              </a:rPr>
              <a:t>http</a:t>
            </a:r>
            <a:r>
              <a:rPr lang="tr-TR" sz="2200" b="1" i="1" dirty="0">
                <a:hlinkClick r:id="rId6"/>
              </a:rPr>
              <a:t>://www.biltek.tubitak.gov.tr/bdergi/yildiztakimi/pdf/mayis07/114.pdf</a:t>
            </a:r>
            <a:endParaRPr lang="tr-TR" sz="2200" b="1" i="1" dirty="0"/>
          </a:p>
          <a:p>
            <a:r>
              <a:rPr lang="tr-TR" sz="2200" b="1" i="1" dirty="0">
                <a:hlinkClick r:id="rId7"/>
              </a:rPr>
              <a:t>http://www.theguardian.com/world/2015/apr/21/japans-maglev-train-notches-up-new-world-</a:t>
            </a:r>
            <a:r>
              <a:rPr lang="tr-TR" sz="2200" b="1" i="1" dirty="0"/>
              <a:t> </a:t>
            </a:r>
            <a:r>
              <a:rPr lang="tr-TR" sz="2200" b="1" i="1" dirty="0" err="1">
                <a:hlinkClick r:id="rId7"/>
              </a:rPr>
              <a:t>speed</a:t>
            </a:r>
            <a:r>
              <a:rPr lang="tr-TR" sz="2200" b="1" i="1" dirty="0">
                <a:hlinkClick r:id="rId7"/>
              </a:rPr>
              <a:t>-</a:t>
            </a:r>
            <a:r>
              <a:rPr lang="tr-TR" sz="2200" b="1" i="1" dirty="0" err="1">
                <a:hlinkClick r:id="rId7"/>
              </a:rPr>
              <a:t>record</a:t>
            </a:r>
            <a:r>
              <a:rPr lang="tr-TR" sz="2200" b="1" i="1" dirty="0">
                <a:hlinkClick r:id="rId7"/>
              </a:rPr>
              <a:t>-in-test-</a:t>
            </a:r>
            <a:r>
              <a:rPr lang="tr-TR" sz="2200" b="1" i="1" dirty="0" err="1">
                <a:hlinkClick r:id="rId7"/>
              </a:rPr>
              <a:t>run</a:t>
            </a:r>
            <a:endParaRPr lang="tr-TR" sz="2200" b="1" i="1" dirty="0"/>
          </a:p>
          <a:p>
            <a:endParaRPr lang="tr-TR" b="1" i="1" dirty="0"/>
          </a:p>
        </p:txBody>
      </p:sp>
      <p:pic>
        <p:nvPicPr>
          <p:cNvPr id="7" name="Picture 6" descr="http://insaat.ogu.edu.tr/images/logo_new.png"/>
          <p:cNvPicPr>
            <a:picLocks noChangeAspect="1" noChangeArrowheads="1"/>
          </p:cNvPicPr>
          <p:nvPr/>
        </p:nvPicPr>
        <p:blipFill rotWithShape="1">
          <a:blip r:embed="rId8">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03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i="1" dirty="0" smtClean="0"/>
              <a:t>EŞYÜKSELTİ </a:t>
            </a:r>
            <a:r>
              <a:rPr lang="tr-TR" b="1" i="1" dirty="0"/>
              <a:t>(TESVİYE) EĞRİSİ: </a:t>
            </a:r>
            <a:endParaRPr lang="tr-TR" dirty="0"/>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891529" y="1996106"/>
            <a:ext cx="9598374" cy="4404693"/>
          </a:xfrm>
          <a:prstGeom prst="rect">
            <a:avLst/>
          </a:prstGeom>
        </p:spPr>
      </p:pic>
    </p:spTree>
    <p:extLst>
      <p:ext uri="{BB962C8B-B14F-4D97-AF65-F5344CB8AC3E}">
        <p14:creationId xmlns:p14="http://schemas.microsoft.com/office/powerpoint/2010/main" val="1933685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EŞYÜKSELTİ </a:t>
            </a:r>
            <a:r>
              <a:rPr lang="tr-TR" b="1" dirty="0"/>
              <a:t>(TESVİYE) EĞRİSİ: </a:t>
            </a:r>
            <a:endParaRPr lang="tr-TR" dirty="0"/>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891528" y="2123900"/>
            <a:ext cx="9582507" cy="4500880"/>
          </a:xfrm>
          <a:prstGeom prst="rect">
            <a:avLst/>
          </a:prstGeom>
        </p:spPr>
      </p:pic>
    </p:spTree>
    <p:extLst>
      <p:ext uri="{BB962C8B-B14F-4D97-AF65-F5344CB8AC3E}">
        <p14:creationId xmlns:p14="http://schemas.microsoft.com/office/powerpoint/2010/main" val="105693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PLAN</a:t>
            </a:r>
            <a:r>
              <a:rPr lang="tr-TR" b="1" dirty="0"/>
              <a:t>: </a:t>
            </a:r>
            <a:r>
              <a:rPr lang="tr-TR" dirty="0"/>
              <a:t>Bir yolun yatay bir düzlem üzerindeki izdüşümüdür. Planda yol, kağıt düzleminde iki boyutlu olarak gösterilir. </a:t>
            </a:r>
            <a:endParaRPr lang="tr-TR" dirty="0" smtClean="0"/>
          </a:p>
          <a:p>
            <a:pPr algn="just"/>
            <a:r>
              <a:rPr lang="tr-TR" b="1" dirty="0" smtClean="0"/>
              <a:t>ALİYMAN:</a:t>
            </a:r>
            <a:r>
              <a:rPr lang="tr-TR" dirty="0" smtClean="0"/>
              <a:t> </a:t>
            </a:r>
            <a:r>
              <a:rPr lang="tr-TR" dirty="0"/>
              <a:t>Yol planındaki düz kısımlara denir</a:t>
            </a:r>
            <a:r>
              <a:rPr lang="tr-TR" dirty="0" smtClean="0"/>
              <a:t>.</a:t>
            </a:r>
          </a:p>
          <a:p>
            <a:r>
              <a:rPr lang="tr-TR" b="1" dirty="0" smtClean="0"/>
              <a:t>YATAY KURP:</a:t>
            </a:r>
            <a:r>
              <a:rPr lang="tr-TR" dirty="0" smtClean="0"/>
              <a:t> </a:t>
            </a:r>
            <a:r>
              <a:rPr lang="tr-TR" dirty="0"/>
              <a:t>Yol planında düz kısımlar arasındaki eğri kısımlara denir.</a:t>
            </a:r>
          </a:p>
          <a:p>
            <a:pPr algn="just"/>
            <a:r>
              <a:rPr lang="tr-TR" b="1" dirty="0" smtClean="0"/>
              <a:t>BOYKESİT</a:t>
            </a:r>
            <a:r>
              <a:rPr lang="tr-TR" b="1" dirty="0"/>
              <a:t>: </a:t>
            </a:r>
            <a:r>
              <a:rPr lang="tr-TR" dirty="0"/>
              <a:t>Bir yolun ekseninin düşey bir düzlem üzerindeki izdüşümüdür (kotlu gösterimidir). </a:t>
            </a:r>
            <a:r>
              <a:rPr lang="tr-TR" dirty="0" err="1"/>
              <a:t>Boykesit</a:t>
            </a:r>
            <a:r>
              <a:rPr lang="tr-TR" dirty="0"/>
              <a:t>, planda göremediğimiz yolun üçüncü boyuttaki durumunu görmemizi sağlar. </a:t>
            </a:r>
          </a:p>
          <a:p>
            <a:pPr algn="just"/>
            <a:r>
              <a:rPr lang="tr-TR" b="1" dirty="0" smtClean="0"/>
              <a:t>ENKESİT</a:t>
            </a:r>
            <a:r>
              <a:rPr lang="tr-TR" b="1" dirty="0"/>
              <a:t>: </a:t>
            </a:r>
            <a:r>
              <a:rPr lang="tr-TR" dirty="0"/>
              <a:t>Bir yolun eksene dik düşey düzlemde olan arakesitidir. </a:t>
            </a:r>
            <a:endParaRPr lang="tr-TR" dirty="0" smtClean="0"/>
          </a:p>
          <a:p>
            <a:pPr algn="just"/>
            <a:r>
              <a:rPr lang="tr-TR" b="1" dirty="0" smtClean="0"/>
              <a:t>TİP ENKESİT:</a:t>
            </a:r>
            <a:r>
              <a:rPr lang="tr-TR" dirty="0" smtClean="0"/>
              <a:t> Yolun </a:t>
            </a:r>
            <a:r>
              <a:rPr lang="tr-TR" dirty="0"/>
              <a:t>standart ölçülerini ve inşaat özelliklerini ayrıntılı olarak gösteren </a:t>
            </a:r>
            <a:r>
              <a:rPr lang="tr-TR" dirty="0" err="1"/>
              <a:t>enkesittir</a:t>
            </a:r>
            <a:r>
              <a:rPr lang="tr-TR" dirty="0"/>
              <a:t>. Genel olarak, platform, kaplama ve banket genişlikleri, hendek boyutu, şev eğimleri, enine eğim, üst yapıya ait tabakalar ve bunların kalınlıkları-malzeme cinsleri ile kamulaştırma genişliği belirtilir.</a:t>
            </a:r>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3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Tuval 14"/>
          <p:cNvGrpSpPr/>
          <p:nvPr/>
        </p:nvGrpSpPr>
        <p:grpSpPr>
          <a:xfrm>
            <a:off x="757267" y="1697499"/>
            <a:ext cx="9218006" cy="4487170"/>
            <a:chOff x="0" y="0"/>
            <a:chExt cx="3096260" cy="1767205"/>
          </a:xfrm>
        </p:grpSpPr>
        <p:sp>
          <p:nvSpPr>
            <p:cNvPr id="9" name="Dikdörtgen 8"/>
            <p:cNvSpPr/>
            <p:nvPr/>
          </p:nvSpPr>
          <p:spPr>
            <a:xfrm>
              <a:off x="0" y="0"/>
              <a:ext cx="3096260" cy="1767205"/>
            </a:xfrm>
            <a:prstGeom prst="rect">
              <a:avLst/>
            </a:prstGeom>
            <a:noFill/>
          </p:spPr>
        </p:sp>
        <p:cxnSp>
          <p:nvCxnSpPr>
            <p:cNvPr id="10" name="Line 4"/>
            <p:cNvCxnSpPr>
              <a:cxnSpLocks noChangeShapeType="1"/>
            </p:cNvCxnSpPr>
            <p:nvPr/>
          </p:nvCxnSpPr>
          <p:spPr bwMode="auto">
            <a:xfrm>
              <a:off x="366207" y="494817"/>
              <a:ext cx="780924" cy="0"/>
            </a:xfrm>
            <a:prstGeom prst="line">
              <a:avLst/>
            </a:prstGeom>
            <a:noFill/>
            <a:ln w="127000" cmpd="dbl">
              <a:solidFill>
                <a:srgbClr val="000000"/>
              </a:solidFill>
              <a:round/>
              <a:headEnd/>
              <a:tailEnd/>
            </a:ln>
            <a:extLst>
              <a:ext uri="{909E8E84-426E-40DD-AFC4-6F175D3DCCD1}">
                <a14:hiddenFill xmlns:a14="http://schemas.microsoft.com/office/drawing/2010/main">
                  <a:noFill/>
                </a14:hiddenFill>
              </a:ext>
            </a:extLst>
          </p:spPr>
        </p:cxnSp>
        <p:cxnSp>
          <p:nvCxnSpPr>
            <p:cNvPr id="11" name="Line 5"/>
            <p:cNvCxnSpPr>
              <a:cxnSpLocks noChangeShapeType="1"/>
            </p:cNvCxnSpPr>
            <p:nvPr/>
          </p:nvCxnSpPr>
          <p:spPr bwMode="auto">
            <a:xfrm flipV="1">
              <a:off x="2256886" y="954291"/>
              <a:ext cx="485891" cy="644833"/>
            </a:xfrm>
            <a:prstGeom prst="line">
              <a:avLst/>
            </a:prstGeom>
            <a:noFill/>
            <a:ln w="127000" cmpd="dbl">
              <a:solidFill>
                <a:srgbClr val="000000"/>
              </a:solidFill>
              <a:round/>
              <a:headEnd/>
              <a:tailEnd/>
            </a:ln>
            <a:extLst>
              <a:ext uri="{909E8E84-426E-40DD-AFC4-6F175D3DCCD1}">
                <a14:hiddenFill xmlns:a14="http://schemas.microsoft.com/office/drawing/2010/main">
                  <a:noFill/>
                </a14:hiddenFill>
              </a:ext>
            </a:extLst>
          </p:spPr>
        </p:cxnSp>
        <p:sp>
          <p:nvSpPr>
            <p:cNvPr id="12" name="Arc 6"/>
            <p:cNvSpPr>
              <a:spLocks/>
            </p:cNvSpPr>
            <p:nvPr/>
          </p:nvSpPr>
          <p:spPr bwMode="auto">
            <a:xfrm>
              <a:off x="1124864" y="501494"/>
              <a:ext cx="459648" cy="413919"/>
            </a:xfrm>
            <a:custGeom>
              <a:avLst/>
              <a:gdLst>
                <a:gd name="G0" fmla="+- 0 0 0"/>
                <a:gd name="G1" fmla="+- 21600 0 0"/>
                <a:gd name="G2" fmla="+- 21600 0 0"/>
                <a:gd name="T0" fmla="*/ 0 w 21600"/>
                <a:gd name="T1" fmla="*/ 0 h 23005"/>
                <a:gd name="T2" fmla="*/ 21554 w 21600"/>
                <a:gd name="T3" fmla="*/ 23005 h 23005"/>
                <a:gd name="T4" fmla="*/ 0 w 21600"/>
                <a:gd name="T5" fmla="*/ 21600 h 23005"/>
              </a:gdLst>
              <a:ahLst/>
              <a:cxnLst>
                <a:cxn ang="0">
                  <a:pos x="T0" y="T1"/>
                </a:cxn>
                <a:cxn ang="0">
                  <a:pos x="T2" y="T3"/>
                </a:cxn>
                <a:cxn ang="0">
                  <a:pos x="T4" y="T5"/>
                </a:cxn>
              </a:cxnLst>
              <a:rect l="0" t="0" r="r" b="b"/>
              <a:pathLst>
                <a:path w="21600" h="23005" fill="none" extrusionOk="0">
                  <a:moveTo>
                    <a:pt x="0" y="0"/>
                  </a:moveTo>
                  <a:cubicBezTo>
                    <a:pt x="11929" y="0"/>
                    <a:pt x="21600" y="9670"/>
                    <a:pt x="21600" y="21600"/>
                  </a:cubicBezTo>
                  <a:cubicBezTo>
                    <a:pt x="21600" y="22068"/>
                    <a:pt x="21584" y="22537"/>
                    <a:pt x="21554" y="23005"/>
                  </a:cubicBezTo>
                </a:path>
                <a:path w="21600" h="23005" stroke="0" extrusionOk="0">
                  <a:moveTo>
                    <a:pt x="0" y="0"/>
                  </a:moveTo>
                  <a:cubicBezTo>
                    <a:pt x="11929" y="0"/>
                    <a:pt x="21600" y="9670"/>
                    <a:pt x="21600" y="21600"/>
                  </a:cubicBezTo>
                  <a:cubicBezTo>
                    <a:pt x="21600" y="22068"/>
                    <a:pt x="21584" y="22537"/>
                    <a:pt x="21554" y="23005"/>
                  </a:cubicBezTo>
                  <a:lnTo>
                    <a:pt x="0" y="21600"/>
                  </a:lnTo>
                  <a:close/>
                </a:path>
              </a:pathLst>
            </a:custGeom>
            <a:noFill/>
            <a:ln w="152400" cmpd="dbl">
              <a:solidFill>
                <a:srgbClr val="FF0000"/>
              </a:solidFill>
              <a:round/>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tr-TR"/>
            </a:p>
          </p:txBody>
        </p:sp>
        <p:sp>
          <p:nvSpPr>
            <p:cNvPr id="13" name="Arc 7"/>
            <p:cNvSpPr>
              <a:spLocks/>
            </p:cNvSpPr>
            <p:nvPr/>
          </p:nvSpPr>
          <p:spPr bwMode="auto">
            <a:xfrm rot="5400000" flipV="1">
              <a:off x="1691559" y="1192735"/>
              <a:ext cx="459473" cy="689074"/>
            </a:xfrm>
            <a:custGeom>
              <a:avLst/>
              <a:gdLst>
                <a:gd name="G0" fmla="+- 0 0 0"/>
                <a:gd name="G1" fmla="+- 21600 0 0"/>
                <a:gd name="G2" fmla="+- 21600 0 0"/>
                <a:gd name="T0" fmla="*/ 0 w 21600"/>
                <a:gd name="T1" fmla="*/ 0 h 38299"/>
                <a:gd name="T2" fmla="*/ 13700 w 21600"/>
                <a:gd name="T3" fmla="*/ 38299 h 38299"/>
                <a:gd name="T4" fmla="*/ 0 w 21600"/>
                <a:gd name="T5" fmla="*/ 21600 h 38299"/>
              </a:gdLst>
              <a:ahLst/>
              <a:cxnLst>
                <a:cxn ang="0">
                  <a:pos x="T0" y="T1"/>
                </a:cxn>
                <a:cxn ang="0">
                  <a:pos x="T2" y="T3"/>
                </a:cxn>
                <a:cxn ang="0">
                  <a:pos x="T4" y="T5"/>
                </a:cxn>
              </a:cxnLst>
              <a:rect l="0" t="0" r="r" b="b"/>
              <a:pathLst>
                <a:path w="21600" h="38299" fill="none" extrusionOk="0">
                  <a:moveTo>
                    <a:pt x="0" y="0"/>
                  </a:moveTo>
                  <a:cubicBezTo>
                    <a:pt x="11929" y="0"/>
                    <a:pt x="21600" y="9670"/>
                    <a:pt x="21600" y="21600"/>
                  </a:cubicBezTo>
                  <a:cubicBezTo>
                    <a:pt x="21600" y="28068"/>
                    <a:pt x="18701" y="34196"/>
                    <a:pt x="13700" y="38299"/>
                  </a:cubicBezTo>
                </a:path>
                <a:path w="21600" h="38299" stroke="0" extrusionOk="0">
                  <a:moveTo>
                    <a:pt x="0" y="0"/>
                  </a:moveTo>
                  <a:cubicBezTo>
                    <a:pt x="11929" y="0"/>
                    <a:pt x="21600" y="9670"/>
                    <a:pt x="21600" y="21600"/>
                  </a:cubicBezTo>
                  <a:cubicBezTo>
                    <a:pt x="21600" y="28068"/>
                    <a:pt x="18701" y="34196"/>
                    <a:pt x="13700" y="38299"/>
                  </a:cubicBezTo>
                  <a:lnTo>
                    <a:pt x="0" y="21600"/>
                  </a:lnTo>
                  <a:close/>
                </a:path>
              </a:pathLst>
            </a:custGeom>
            <a:noFill/>
            <a:ln w="152400" cmpd="dbl">
              <a:solidFill>
                <a:srgbClr val="FF0000"/>
              </a:solidFill>
              <a:round/>
              <a:headEnd/>
              <a:tailEnd/>
            </a:ln>
            <a:extLst>
              <a:ext uri="{909E8E84-426E-40DD-AFC4-6F175D3DCCD1}">
                <a14:hiddenFill xmlns:a14="http://schemas.microsoft.com/office/drawing/2010/main">
                  <a:solidFill>
                    <a:srgbClr val="00CC99"/>
                  </a:solidFill>
                </a14:hiddenFill>
              </a:ext>
            </a:extLst>
          </p:spPr>
          <p:txBody>
            <a:bodyPr rot="5400000" vert="horz" wrap="square" lIns="42520" tIns="21260" rIns="42520" bIns="21260" anchor="ctr" anchorCtr="0" upright="1">
              <a:noAutofit/>
            </a:bodyPr>
            <a:lstStyle/>
            <a:p>
              <a:pPr algn="ctr">
                <a:lnSpc>
                  <a:spcPct val="107000"/>
                </a:lnSpc>
                <a:spcAft>
                  <a:spcPts val="800"/>
                </a:spcAft>
              </a:pPr>
              <a:r>
                <a:rPr lang="tr-TR" sz="11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Line 8"/>
            <p:cNvCxnSpPr>
              <a:cxnSpLocks noChangeShapeType="1"/>
            </p:cNvCxnSpPr>
            <p:nvPr/>
          </p:nvCxnSpPr>
          <p:spPr bwMode="auto">
            <a:xfrm>
              <a:off x="1585307" y="883602"/>
              <a:ext cx="0" cy="424129"/>
            </a:xfrm>
            <a:prstGeom prst="line">
              <a:avLst/>
            </a:prstGeom>
            <a:noFill/>
            <a:ln w="127000" cmpd="dbl">
              <a:solidFill>
                <a:srgbClr val="000000"/>
              </a:solidFill>
              <a:round/>
              <a:headEnd/>
              <a:tailEnd/>
            </a:ln>
            <a:extLst>
              <a:ext uri="{909E8E84-426E-40DD-AFC4-6F175D3DCCD1}">
                <a14:hiddenFill xmlns:a14="http://schemas.microsoft.com/office/drawing/2010/main">
                  <a:noFill/>
                </a14:hiddenFill>
              </a:ext>
            </a:extLst>
          </p:spPr>
        </p:cxnSp>
        <p:cxnSp>
          <p:nvCxnSpPr>
            <p:cNvPr id="15" name="Line 9"/>
            <p:cNvCxnSpPr>
              <a:cxnSpLocks noChangeShapeType="1"/>
            </p:cNvCxnSpPr>
            <p:nvPr/>
          </p:nvCxnSpPr>
          <p:spPr bwMode="auto">
            <a:xfrm flipH="1">
              <a:off x="551498" y="636194"/>
              <a:ext cx="989674" cy="671538"/>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16" name="Line 10"/>
            <p:cNvCxnSpPr>
              <a:cxnSpLocks noChangeShapeType="1"/>
            </p:cNvCxnSpPr>
            <p:nvPr/>
          </p:nvCxnSpPr>
          <p:spPr bwMode="auto">
            <a:xfrm flipH="1" flipV="1">
              <a:off x="551498" y="1307732"/>
              <a:ext cx="1060450" cy="212065"/>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sp>
          <p:nvSpPr>
            <p:cNvPr id="17" name="Text Box 11"/>
            <p:cNvSpPr txBox="1">
              <a:spLocks noChangeArrowheads="1"/>
            </p:cNvSpPr>
            <p:nvPr/>
          </p:nvSpPr>
          <p:spPr bwMode="auto">
            <a:xfrm>
              <a:off x="56860" y="1131011"/>
              <a:ext cx="565414" cy="43866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42520" tIns="21260" rIns="42520" bIns="21260" anchor="t" anchorCtr="0" upright="1">
              <a:noAutofit/>
            </a:bodyPr>
            <a:lstStyle/>
            <a:p>
              <a:pPr>
                <a:lnSpc>
                  <a:spcPct val="107000"/>
                </a:lnSpc>
                <a:spcAft>
                  <a:spcPts val="800"/>
                </a:spcAft>
              </a:pPr>
              <a:r>
                <a:rPr lang="tr-TR" sz="1300" b="1">
                  <a:solidFill>
                    <a:srgbClr val="3333CC"/>
                  </a:solidFill>
                  <a:effectLst/>
                  <a:latin typeface="Calibri" panose="020F0502020204030204" pitchFamily="34" charset="0"/>
                  <a:ea typeface="Calibri" panose="020F0502020204030204" pitchFamily="34" charset="0"/>
                  <a:cs typeface="Times New Roman" panose="02020603050405020304" pitchFamily="18" charset="0"/>
                </a:rPr>
                <a:t>Yatay Kurba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Line 12"/>
            <p:cNvCxnSpPr>
              <a:cxnSpLocks noChangeShapeType="1"/>
            </p:cNvCxnSpPr>
            <p:nvPr/>
          </p:nvCxnSpPr>
          <p:spPr bwMode="auto">
            <a:xfrm flipH="1">
              <a:off x="1576560" y="106032"/>
              <a:ext cx="812733" cy="954291"/>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19" name="Line 13"/>
            <p:cNvCxnSpPr>
              <a:cxnSpLocks noChangeShapeType="1"/>
            </p:cNvCxnSpPr>
            <p:nvPr/>
          </p:nvCxnSpPr>
          <p:spPr bwMode="auto">
            <a:xfrm flipH="1">
              <a:off x="799214" y="141376"/>
              <a:ext cx="1554691" cy="318097"/>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0" name="Line 14"/>
            <p:cNvCxnSpPr>
              <a:cxnSpLocks noChangeShapeType="1"/>
            </p:cNvCxnSpPr>
            <p:nvPr/>
          </p:nvCxnSpPr>
          <p:spPr bwMode="auto">
            <a:xfrm>
              <a:off x="2353905" y="212065"/>
              <a:ext cx="141552" cy="1060323"/>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sp>
          <p:nvSpPr>
            <p:cNvPr id="21" name="Text Box 15"/>
            <p:cNvSpPr txBox="1">
              <a:spLocks noChangeArrowheads="1"/>
            </p:cNvSpPr>
            <p:nvPr/>
          </p:nvSpPr>
          <p:spPr bwMode="auto">
            <a:xfrm>
              <a:off x="2389293" y="0"/>
              <a:ext cx="706967" cy="24073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42520" tIns="21260" rIns="42520" bIns="21260" anchor="t" anchorCtr="0" upright="1">
              <a:noAutofit/>
            </a:bodyPr>
            <a:lstStyle/>
            <a:p>
              <a:pPr>
                <a:lnSpc>
                  <a:spcPct val="107000"/>
                </a:lnSpc>
                <a:spcAft>
                  <a:spcPts val="800"/>
                </a:spcAft>
              </a:pPr>
              <a:r>
                <a:rPr lang="tr-TR" sz="1300" b="1">
                  <a:solidFill>
                    <a:srgbClr val="3333CC"/>
                  </a:solidFill>
                  <a:effectLst/>
                  <a:latin typeface="Calibri" panose="020F0502020204030204" pitchFamily="34" charset="0"/>
                  <a:ea typeface="Calibri" panose="020F0502020204030204" pitchFamily="34" charset="0"/>
                  <a:cs typeface="Times New Roman" panose="02020603050405020304" pitchFamily="18" charset="0"/>
                </a:rPr>
                <a:t>Aliyman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rc 16"/>
            <p:cNvSpPr>
              <a:spLocks/>
            </p:cNvSpPr>
            <p:nvPr/>
          </p:nvSpPr>
          <p:spPr bwMode="auto">
            <a:xfrm rot="16200000">
              <a:off x="-22577" y="515433"/>
              <a:ext cx="459473" cy="413921"/>
            </a:xfrm>
            <a:custGeom>
              <a:avLst/>
              <a:gdLst>
                <a:gd name="G0" fmla="+- 0 0 0"/>
                <a:gd name="G1" fmla="+- 21600 0 0"/>
                <a:gd name="G2" fmla="+- 21600 0 0"/>
                <a:gd name="T0" fmla="*/ 0 w 21600"/>
                <a:gd name="T1" fmla="*/ 0 h 23005"/>
                <a:gd name="T2" fmla="*/ 21554 w 21600"/>
                <a:gd name="T3" fmla="*/ 23005 h 23005"/>
                <a:gd name="T4" fmla="*/ 0 w 21600"/>
                <a:gd name="T5" fmla="*/ 21600 h 23005"/>
              </a:gdLst>
              <a:ahLst/>
              <a:cxnLst>
                <a:cxn ang="0">
                  <a:pos x="T0" y="T1"/>
                </a:cxn>
                <a:cxn ang="0">
                  <a:pos x="T2" y="T3"/>
                </a:cxn>
                <a:cxn ang="0">
                  <a:pos x="T4" y="T5"/>
                </a:cxn>
              </a:cxnLst>
              <a:rect l="0" t="0" r="r" b="b"/>
              <a:pathLst>
                <a:path w="21600" h="23005" fill="none" extrusionOk="0">
                  <a:moveTo>
                    <a:pt x="0" y="0"/>
                  </a:moveTo>
                  <a:cubicBezTo>
                    <a:pt x="11929" y="0"/>
                    <a:pt x="21600" y="9670"/>
                    <a:pt x="21600" y="21600"/>
                  </a:cubicBezTo>
                  <a:cubicBezTo>
                    <a:pt x="21600" y="22068"/>
                    <a:pt x="21584" y="22537"/>
                    <a:pt x="21554" y="23005"/>
                  </a:cubicBezTo>
                </a:path>
                <a:path w="21600" h="23005" stroke="0" extrusionOk="0">
                  <a:moveTo>
                    <a:pt x="0" y="0"/>
                  </a:moveTo>
                  <a:cubicBezTo>
                    <a:pt x="11929" y="0"/>
                    <a:pt x="21600" y="9670"/>
                    <a:pt x="21600" y="21600"/>
                  </a:cubicBezTo>
                  <a:cubicBezTo>
                    <a:pt x="21600" y="22068"/>
                    <a:pt x="21584" y="22537"/>
                    <a:pt x="21554" y="23005"/>
                  </a:cubicBezTo>
                  <a:lnTo>
                    <a:pt x="0" y="21600"/>
                  </a:lnTo>
                  <a:close/>
                </a:path>
              </a:pathLst>
            </a:custGeom>
            <a:noFill/>
            <a:ln w="152400" cmpd="dbl">
              <a:solidFill>
                <a:srgbClr val="FF0000"/>
              </a:solidFill>
              <a:round/>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tr-TR"/>
            </a:p>
          </p:txBody>
        </p:sp>
      </p:grpSp>
    </p:spTree>
    <p:extLst>
      <p:ext uri="{BB962C8B-B14F-4D97-AF65-F5344CB8AC3E}">
        <p14:creationId xmlns:p14="http://schemas.microsoft.com/office/powerpoint/2010/main" val="3175609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Demiryolu-hiz-kbakalin</Template>
  <TotalTime>3230</TotalTime>
  <Words>2202</Words>
  <Application>Microsoft Office PowerPoint</Application>
  <PresentationFormat>Geniş ekran</PresentationFormat>
  <Paragraphs>307</Paragraphs>
  <Slides>50</Slides>
  <Notes>1</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3</vt:i4>
      </vt:variant>
      <vt:variant>
        <vt:lpstr>Slayt Başlıkları</vt:lpstr>
      </vt:variant>
      <vt:variant>
        <vt:i4>50</vt:i4>
      </vt:variant>
    </vt:vector>
  </HeadingPairs>
  <TitlesOfParts>
    <vt:vector size="64" baseType="lpstr">
      <vt:lpstr>Arial</vt:lpstr>
      <vt:lpstr>Calibri</vt:lpstr>
      <vt:lpstr>Calibri Light</vt:lpstr>
      <vt:lpstr>Century Gothic</vt:lpstr>
      <vt:lpstr>CommercialScript BT</vt:lpstr>
      <vt:lpstr>Garamond</vt:lpstr>
      <vt:lpstr>Symbol</vt:lpstr>
      <vt:lpstr>Tahoma</vt:lpstr>
      <vt:lpstr>Times New Roman</vt:lpstr>
      <vt:lpstr>Wingdings</vt:lpstr>
      <vt:lpstr>Netlik</vt:lpstr>
      <vt:lpstr>Unknown</vt:lpstr>
      <vt:lpstr>Equation</vt:lpstr>
      <vt:lpstr>Microsoft Equation 3.0</vt:lpstr>
      <vt:lpstr>KARAYOLU MÜHENDİSLİĞİ  KARAYOLU PROJESİ</vt:lpstr>
      <vt:lpstr>GENEL BİLGİLER</vt:lpstr>
      <vt:lpstr>GENEL BİLGİLER</vt:lpstr>
      <vt:lpstr>GENEL BİLGİLER</vt:lpstr>
      <vt:lpstr>GENEL BİLGİLER</vt:lpstr>
      <vt:lpstr>GENEL BİLGİLER</vt:lpstr>
      <vt:lpstr>GENEL BİLGİLER</vt:lpstr>
      <vt:lpstr>GENEL BİLGİLER</vt:lpstr>
      <vt:lpstr>GENEL BİLGİLER</vt:lpstr>
      <vt:lpstr>GENEL BİLGİLER</vt:lpstr>
      <vt:lpstr>GENEL BİLGİLER</vt:lpstr>
      <vt:lpstr>GENEL BİLGİLER</vt:lpstr>
      <vt:lpstr>YATAY KURPLAR</vt:lpstr>
      <vt:lpstr>YATAY KURPLAR</vt:lpstr>
      <vt:lpstr>YATAY KURPLAR</vt:lpstr>
      <vt:lpstr>YATAY KURPLAR</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BERKHANAKALIN</dc:creator>
  <cp:lastModifiedBy>Berkhan AKALIN</cp:lastModifiedBy>
  <cp:revision>171</cp:revision>
  <dcterms:created xsi:type="dcterms:W3CDTF">2017-04-18T20:10:21Z</dcterms:created>
  <dcterms:modified xsi:type="dcterms:W3CDTF">2020-03-26T17:11:05Z</dcterms:modified>
</cp:coreProperties>
</file>