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3"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2944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D6E9DEC-419B-4CC5-A080-3B06BD5A8291}" type="datetimeFigureOut">
              <a:rPr lang="en-US" smtClean="0"/>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8045128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D6E9DEC-419B-4CC5-A080-3B06BD5A8291}" type="datetimeFigureOut">
              <a:rPr lang="en-US" smtClean="0"/>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3579864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9D6E9DEC-419B-4CC5-A080-3B06BD5A8291}" type="datetimeFigureOut">
              <a:rPr lang="en-US" smtClean="0"/>
              <a:t>10/13/2021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7547168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9D6E9DEC-419B-4CC5-A080-3B06BD5A8291}" type="datetimeFigureOut">
              <a:rPr lang="en-US" smtClean="0"/>
              <a:t>10/13/2021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4476866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9D6E9DEC-419B-4CC5-A080-3B06BD5A8291}" type="datetimeFigureOut">
              <a:rPr lang="en-US" smtClean="0"/>
              <a:t>10/13/2021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6293075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44111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6111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44839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0578ACC-22D6-47C1-A373-4FD133E34F3C}" type="datetimeFigureOut">
              <a:rPr lang="en-US" smtClean="0"/>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5252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10/13/2021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7963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10/13/2021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6203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10/13/2021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54310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10/13/2021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28852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31444B-B92B-4E27-8C94-BB93EAF5CB18}" type="datetimeFigureOut">
              <a:rPr lang="en-US" smtClean="0"/>
              <a:t>10/13/2021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899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63EFA5E-FA76-400D-B3DC-F0BA90E6D107}" type="datetimeFigureOut">
              <a:rPr lang="en-US" smtClean="0"/>
              <a:t>10/13/2021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41214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D6E9DEC-419B-4CC5-A080-3B06BD5A8291}" type="datetimeFigureOut">
              <a:rPr lang="en-US" smtClean="0"/>
              <a:t>10/13/2021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4730717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ULUSLARARASI DESTİNASYONLAR</a:t>
            </a:r>
            <a:endParaRPr lang="tr-TR" dirty="0"/>
          </a:p>
        </p:txBody>
      </p:sp>
    </p:spTree>
    <p:extLst>
      <p:ext uri="{BB962C8B-B14F-4D97-AF65-F5344CB8AC3E}">
        <p14:creationId xmlns:p14="http://schemas.microsoft.com/office/powerpoint/2010/main" val="3798689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13639" y="931102"/>
            <a:ext cx="8915400" cy="3777622"/>
          </a:xfrm>
        </p:spPr>
        <p:txBody>
          <a:bodyPr>
            <a:noAutofit/>
          </a:bodyPr>
          <a:lstStyle/>
          <a:p>
            <a:r>
              <a:rPr lang="tr-TR" sz="2400" dirty="0"/>
              <a:t>Destinasyon türlerini belirlemek için kullanılan bir diğer kriter ise çekiciliklerdir. </a:t>
            </a:r>
            <a:r>
              <a:rPr lang="tr-TR" sz="2400" dirty="0" err="1"/>
              <a:t>Buhalis</a:t>
            </a:r>
            <a:r>
              <a:rPr lang="tr-TR" sz="2400" dirty="0"/>
              <a:t> (2000) destinasyonları temel çekiciliklerine göre altı kategoriye ayırmıştır. </a:t>
            </a:r>
            <a:endParaRPr lang="tr-TR" sz="2400" dirty="0" smtClean="0"/>
          </a:p>
          <a:p>
            <a:r>
              <a:rPr lang="tr-TR" sz="2400" dirty="0" smtClean="0"/>
              <a:t>1</a:t>
            </a:r>
            <a:r>
              <a:rPr lang="tr-TR" sz="2400" dirty="0"/>
              <a:t>. Kentsel destinasyonlar </a:t>
            </a:r>
            <a:endParaRPr lang="tr-TR" sz="2400" dirty="0" smtClean="0"/>
          </a:p>
          <a:p>
            <a:r>
              <a:rPr lang="tr-TR" sz="2400" dirty="0" smtClean="0"/>
              <a:t>2</a:t>
            </a:r>
            <a:r>
              <a:rPr lang="tr-TR" sz="2400" dirty="0"/>
              <a:t>. Deniz kıyısı destinasyonlar </a:t>
            </a:r>
            <a:endParaRPr lang="tr-TR" sz="2400" dirty="0" smtClean="0"/>
          </a:p>
          <a:p>
            <a:r>
              <a:rPr lang="tr-TR" sz="2400" dirty="0" smtClean="0"/>
              <a:t>3</a:t>
            </a:r>
            <a:r>
              <a:rPr lang="tr-TR" sz="2400" dirty="0"/>
              <a:t>. Dağ destinasyonlar </a:t>
            </a:r>
            <a:endParaRPr lang="tr-TR" sz="2400" dirty="0" smtClean="0"/>
          </a:p>
          <a:p>
            <a:r>
              <a:rPr lang="tr-TR" sz="2400" dirty="0" smtClean="0"/>
              <a:t>4</a:t>
            </a:r>
            <a:r>
              <a:rPr lang="tr-TR" sz="2400" dirty="0"/>
              <a:t>. Kırsal destinasyonlar </a:t>
            </a:r>
            <a:endParaRPr lang="tr-TR" sz="2400" dirty="0" smtClean="0"/>
          </a:p>
          <a:p>
            <a:r>
              <a:rPr lang="tr-TR" sz="2400" dirty="0" smtClean="0"/>
              <a:t>5</a:t>
            </a:r>
            <a:r>
              <a:rPr lang="tr-TR" sz="2400" dirty="0"/>
              <a:t>. Otantik destinasyonlar </a:t>
            </a:r>
            <a:endParaRPr lang="tr-TR" sz="2400" dirty="0" smtClean="0"/>
          </a:p>
          <a:p>
            <a:r>
              <a:rPr lang="tr-TR" sz="2400" dirty="0" smtClean="0"/>
              <a:t>6</a:t>
            </a:r>
            <a:r>
              <a:rPr lang="tr-TR" sz="2400" dirty="0"/>
              <a:t>. Eşsiz-Egzotik-Seçkin destinasyonlar </a:t>
            </a:r>
          </a:p>
        </p:txBody>
      </p:sp>
    </p:spTree>
    <p:extLst>
      <p:ext uri="{BB962C8B-B14F-4D97-AF65-F5344CB8AC3E}">
        <p14:creationId xmlns:p14="http://schemas.microsoft.com/office/powerpoint/2010/main" val="571559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DESTİNASYON </a:t>
            </a:r>
            <a:r>
              <a:rPr lang="tr-TR" dirty="0" smtClean="0"/>
              <a:t>MARKA KİŞİLİĞİ</a:t>
            </a:r>
            <a:endParaRPr lang="tr-TR" dirty="0"/>
          </a:p>
        </p:txBody>
      </p:sp>
      <p:sp>
        <p:nvSpPr>
          <p:cNvPr id="4" name="İçerik Yer Tutucusu 3"/>
          <p:cNvSpPr>
            <a:spLocks noGrp="1"/>
          </p:cNvSpPr>
          <p:nvPr>
            <p:ph idx="1"/>
          </p:nvPr>
        </p:nvSpPr>
        <p:spPr>
          <a:xfrm>
            <a:off x="2426374" y="1795397"/>
            <a:ext cx="8915400" cy="3777622"/>
          </a:xfrm>
        </p:spPr>
        <p:txBody>
          <a:bodyPr>
            <a:normAutofit/>
          </a:bodyPr>
          <a:lstStyle/>
          <a:p>
            <a:r>
              <a:rPr lang="tr-TR" sz="2400" dirty="0"/>
              <a:t>Destinasyon marka kişiliği, destinasyon markalamasında kişilik sıfatlarının destinasyonlara atfedilerek kullanılmasıdır. </a:t>
            </a:r>
            <a:endParaRPr lang="tr-TR" sz="2400" dirty="0" smtClean="0"/>
          </a:p>
          <a:p>
            <a:r>
              <a:rPr lang="tr-TR" sz="2400" dirty="0" smtClean="0"/>
              <a:t>Örneğin</a:t>
            </a:r>
            <a:r>
              <a:rPr lang="tr-TR" sz="2400" dirty="0"/>
              <a:t>, Avrupa denilince geleneksel ve sofistike; Galler denilince dürüst, davetkâr, romantik ve gerçekçi; İspanya denilince cana yakın ve ailesine düşkün; Londra denilince açık fikirli, geleneklere uymayan, canlı ve yaratıcı; Paris denilince romantik gibi kişilik özelliklerinin akla gelmesi destinasyon marka kişiliğine bir örnektir.</a:t>
            </a:r>
          </a:p>
        </p:txBody>
      </p:sp>
    </p:spTree>
    <p:extLst>
      <p:ext uri="{BB962C8B-B14F-4D97-AF65-F5344CB8AC3E}">
        <p14:creationId xmlns:p14="http://schemas.microsoft.com/office/powerpoint/2010/main" val="1475370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DESTİNASYON İMAJI</a:t>
            </a:r>
            <a:endParaRPr lang="tr-TR" dirty="0"/>
          </a:p>
        </p:txBody>
      </p:sp>
      <p:sp>
        <p:nvSpPr>
          <p:cNvPr id="3" name="İçerik Yer Tutucusu 2"/>
          <p:cNvSpPr>
            <a:spLocks noGrp="1"/>
          </p:cNvSpPr>
          <p:nvPr>
            <p:ph idx="1"/>
          </p:nvPr>
        </p:nvSpPr>
        <p:spPr>
          <a:xfrm>
            <a:off x="2213431" y="1732767"/>
            <a:ext cx="8915400" cy="3777622"/>
          </a:xfrm>
        </p:spPr>
        <p:txBody>
          <a:bodyPr>
            <a:noAutofit/>
          </a:bodyPr>
          <a:lstStyle/>
          <a:p>
            <a:r>
              <a:rPr lang="tr-TR" sz="2400" dirty="0" smtClean="0"/>
              <a:t>Destinasyonlara ilişkin bir diğer algısal özellik ise destinasyon imajıdır.</a:t>
            </a:r>
          </a:p>
          <a:p>
            <a:r>
              <a:rPr lang="tr-TR" sz="2400" dirty="0" smtClean="0"/>
              <a:t>Destinasyon imajı bir destinasyona ilişkin bireyin sahip olduğu bilgileri (inançları), duyguları ve genel izlenimleri” ifade eden algılar bütünüdür. Destinasyon imajı, turistlerin satın alma davranışlarını (tatil yeri seçimini) etkileyen oldukça önemli bir faktördür. </a:t>
            </a:r>
          </a:p>
          <a:p>
            <a:r>
              <a:rPr lang="tr-TR" sz="2400" dirty="0" smtClean="0"/>
              <a:t>Örneğin, turistin zihninde bir destinasyon olumsuz bir imaja sahipse turistin o destinasyonu ziyaret etme olasılığı neredeyse yoktur. Turistler genellikle olumlu imaja sahip destinasyonları ziyaret etmek isterler.</a:t>
            </a:r>
            <a:endParaRPr lang="tr-TR" sz="2400" dirty="0"/>
          </a:p>
        </p:txBody>
      </p:sp>
    </p:spTree>
    <p:extLst>
      <p:ext uri="{BB962C8B-B14F-4D97-AF65-F5344CB8AC3E}">
        <p14:creationId xmlns:p14="http://schemas.microsoft.com/office/powerpoint/2010/main" val="1947980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363287" y="74815"/>
            <a:ext cx="8994371" cy="6716684"/>
          </a:xfrm>
          <a:prstGeom prst="rect">
            <a:avLst/>
          </a:prstGeom>
        </p:spPr>
      </p:pic>
    </p:spTree>
    <p:extLst>
      <p:ext uri="{BB962C8B-B14F-4D97-AF65-F5344CB8AC3E}">
        <p14:creationId xmlns:p14="http://schemas.microsoft.com/office/powerpoint/2010/main" val="4007869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695796" y="160623"/>
            <a:ext cx="8952808" cy="6649954"/>
          </a:xfrm>
          <a:prstGeom prst="rect">
            <a:avLst/>
          </a:prstGeom>
        </p:spPr>
      </p:pic>
    </p:spTree>
    <p:extLst>
      <p:ext uri="{BB962C8B-B14F-4D97-AF65-F5344CB8AC3E}">
        <p14:creationId xmlns:p14="http://schemas.microsoft.com/office/powerpoint/2010/main" val="2322566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581150" y="276225"/>
            <a:ext cx="9029700" cy="6305550"/>
          </a:xfrm>
          <a:prstGeom prst="rect">
            <a:avLst/>
          </a:prstGeom>
        </p:spPr>
      </p:pic>
    </p:spTree>
    <p:extLst>
      <p:ext uri="{BB962C8B-B14F-4D97-AF65-F5344CB8AC3E}">
        <p14:creationId xmlns:p14="http://schemas.microsoft.com/office/powerpoint/2010/main" val="2227145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700212" y="23812"/>
            <a:ext cx="8791575" cy="6810375"/>
          </a:xfrm>
          <a:prstGeom prst="rect">
            <a:avLst/>
          </a:prstGeom>
        </p:spPr>
      </p:pic>
    </p:spTree>
    <p:extLst>
      <p:ext uri="{BB962C8B-B14F-4D97-AF65-F5344CB8AC3E}">
        <p14:creationId xmlns:p14="http://schemas.microsoft.com/office/powerpoint/2010/main" val="903368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576387" y="109537"/>
            <a:ext cx="9039225" cy="6638925"/>
          </a:xfrm>
          <a:prstGeom prst="rect">
            <a:avLst/>
          </a:prstGeom>
        </p:spPr>
      </p:pic>
    </p:spTree>
    <p:extLst>
      <p:ext uri="{BB962C8B-B14F-4D97-AF65-F5344CB8AC3E}">
        <p14:creationId xmlns:p14="http://schemas.microsoft.com/office/powerpoint/2010/main" val="2866895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476375" y="357187"/>
            <a:ext cx="9239250" cy="6143625"/>
          </a:xfrm>
          <a:prstGeom prst="rect">
            <a:avLst/>
          </a:prstGeom>
        </p:spPr>
      </p:pic>
    </p:spTree>
    <p:extLst>
      <p:ext uri="{BB962C8B-B14F-4D97-AF65-F5344CB8AC3E}">
        <p14:creationId xmlns:p14="http://schemas.microsoft.com/office/powerpoint/2010/main" val="1965657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3690"/>
          <a:stretch/>
        </p:blipFill>
        <p:spPr>
          <a:xfrm>
            <a:off x="780357" y="0"/>
            <a:ext cx="10248900" cy="6858000"/>
          </a:xfrm>
          <a:prstGeom prst="rect">
            <a:avLst/>
          </a:prstGeom>
        </p:spPr>
      </p:pic>
    </p:spTree>
    <p:extLst>
      <p:ext uri="{BB962C8B-B14F-4D97-AF65-F5344CB8AC3E}">
        <p14:creationId xmlns:p14="http://schemas.microsoft.com/office/powerpoint/2010/main" val="2547199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DESTİNASYON KAVRAMI VE TANIMI</a:t>
            </a:r>
          </a:p>
        </p:txBody>
      </p:sp>
      <p:sp>
        <p:nvSpPr>
          <p:cNvPr id="3" name="İçerik Yer Tutucusu 2"/>
          <p:cNvSpPr>
            <a:spLocks noGrp="1"/>
          </p:cNvSpPr>
          <p:nvPr>
            <p:ph idx="1"/>
          </p:nvPr>
        </p:nvSpPr>
        <p:spPr>
          <a:xfrm>
            <a:off x="1024127" y="1947797"/>
            <a:ext cx="9720073" cy="4023360"/>
          </a:xfrm>
        </p:spPr>
        <p:txBody>
          <a:bodyPr>
            <a:normAutofit fontScale="92500" lnSpcReduction="20000"/>
          </a:bodyPr>
          <a:lstStyle/>
          <a:p>
            <a:r>
              <a:rPr lang="tr-TR" sz="2800" dirty="0"/>
              <a:t>Destinasyon kavramı genellikle, turistin sürekli olarak yaşadığı yer dışında ziyaret ettiği yer olarak tanımlanmaktadır. Ancak bir yerin destinasyon olarak kabul edilebilmesi için kişinin o yeri ziyaret etmiş olması </a:t>
            </a:r>
            <a:r>
              <a:rPr lang="tr-TR" sz="2800" dirty="0" smtClean="0"/>
              <a:t>gerekmemektedir.</a:t>
            </a:r>
          </a:p>
          <a:p>
            <a:r>
              <a:rPr lang="tr-TR" sz="2800" dirty="0" smtClean="0"/>
              <a:t>Türk </a:t>
            </a:r>
            <a:r>
              <a:rPr lang="tr-TR" sz="2800" dirty="0"/>
              <a:t>Dil Kurumunun yayınlamış olduğu güncel Türkçe sözlükte destinasyon; “varılacak olan yer” olarak tanımlanmaktadır </a:t>
            </a:r>
            <a:endParaRPr lang="tr-TR" sz="2800" dirty="0" smtClean="0"/>
          </a:p>
          <a:p>
            <a:r>
              <a:rPr lang="tr-TR" sz="2800" dirty="0"/>
              <a:t>Bir başka tanıma göre destinasyon “farklı doğal özellikleri veya çekicilikleri olan ve ziyaretçilerin ilgisini çeken yer” olarak tanımlanmaktadır. </a:t>
            </a:r>
          </a:p>
        </p:txBody>
      </p:sp>
    </p:spTree>
    <p:extLst>
      <p:ext uri="{BB962C8B-B14F-4D97-AF65-F5344CB8AC3E}">
        <p14:creationId xmlns:p14="http://schemas.microsoft.com/office/powerpoint/2010/main" val="2660648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028700" y="-9525"/>
            <a:ext cx="10134600" cy="6877050"/>
          </a:xfrm>
          <a:prstGeom prst="rect">
            <a:avLst/>
          </a:prstGeom>
        </p:spPr>
      </p:pic>
    </p:spTree>
    <p:extLst>
      <p:ext uri="{BB962C8B-B14F-4D97-AF65-F5344CB8AC3E}">
        <p14:creationId xmlns:p14="http://schemas.microsoft.com/office/powerpoint/2010/main" val="1478999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695325" y="0"/>
            <a:ext cx="10801350" cy="6858000"/>
          </a:xfrm>
          <a:prstGeom prst="rect">
            <a:avLst/>
          </a:prstGeom>
        </p:spPr>
      </p:pic>
    </p:spTree>
    <p:extLst>
      <p:ext uri="{BB962C8B-B14F-4D97-AF65-F5344CB8AC3E}">
        <p14:creationId xmlns:p14="http://schemas.microsoft.com/office/powerpoint/2010/main" val="813130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3064" b="3202"/>
          <a:stretch/>
        </p:blipFill>
        <p:spPr>
          <a:xfrm>
            <a:off x="767455" y="-8314"/>
            <a:ext cx="10125075" cy="6866314"/>
          </a:xfrm>
          <a:prstGeom prst="rect">
            <a:avLst/>
          </a:prstGeom>
        </p:spPr>
      </p:pic>
    </p:spTree>
    <p:extLst>
      <p:ext uri="{BB962C8B-B14F-4D97-AF65-F5344CB8AC3E}">
        <p14:creationId xmlns:p14="http://schemas.microsoft.com/office/powerpoint/2010/main" val="2400780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1634" t="3107" r="1634" b="-8194"/>
          <a:stretch/>
        </p:blipFill>
        <p:spPr>
          <a:xfrm>
            <a:off x="485949" y="99754"/>
            <a:ext cx="10172700" cy="7282382"/>
          </a:xfrm>
          <a:prstGeom prst="rect">
            <a:avLst/>
          </a:prstGeom>
        </p:spPr>
      </p:pic>
    </p:spTree>
    <p:extLst>
      <p:ext uri="{BB962C8B-B14F-4D97-AF65-F5344CB8AC3E}">
        <p14:creationId xmlns:p14="http://schemas.microsoft.com/office/powerpoint/2010/main" val="1354598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42196" y="486323"/>
            <a:ext cx="8911687" cy="1280890"/>
          </a:xfrm>
        </p:spPr>
        <p:txBody>
          <a:bodyPr/>
          <a:lstStyle/>
          <a:p>
            <a:r>
              <a:rPr lang="tr-TR" dirty="0"/>
              <a:t>DESTİNASYON KAVRAMI VE TANIMI</a:t>
            </a:r>
          </a:p>
        </p:txBody>
      </p:sp>
      <p:sp>
        <p:nvSpPr>
          <p:cNvPr id="3" name="İçerik Yer Tutucusu 2"/>
          <p:cNvSpPr>
            <a:spLocks noGrp="1"/>
          </p:cNvSpPr>
          <p:nvPr>
            <p:ph idx="1"/>
          </p:nvPr>
        </p:nvSpPr>
        <p:spPr>
          <a:xfrm>
            <a:off x="1302707" y="2133600"/>
            <a:ext cx="10201905" cy="3777622"/>
          </a:xfrm>
        </p:spPr>
        <p:txBody>
          <a:bodyPr>
            <a:noAutofit/>
          </a:bodyPr>
          <a:lstStyle/>
          <a:p>
            <a:r>
              <a:rPr lang="tr-TR" sz="2400" dirty="0"/>
              <a:t>Destinasyonlar, geçici konaklamalar için ziyaretçileri cezbeden yerler olup kıtalardan ülkelere, eyaletlere, bölgelere, şehirlere, köylere kadar değişen büyüklükte olabilmektedir</a:t>
            </a:r>
            <a:r>
              <a:rPr lang="tr-TR" sz="2400" dirty="0" smtClean="0"/>
              <a:t>.</a:t>
            </a:r>
          </a:p>
          <a:p>
            <a:r>
              <a:rPr lang="tr-TR" sz="2400" dirty="0" smtClean="0"/>
              <a:t> </a:t>
            </a:r>
            <a:r>
              <a:rPr lang="tr-TR" sz="2400" dirty="0"/>
              <a:t>Örneğin, Antalya’yı ziyaret eden bir turist için Antalya destinasyonu esasen, Antalya’da bir otelde yaptığı konaklama, bir restoranda yediği yemek, bir hediyelik eşya işletmesinde aldığı ürün, bir ulaştırma işletmesinde aldığı hizmet gibi tatili boyunca satın almış olduğu tüm mal ve hizmetlerin toplamıdır.</a:t>
            </a:r>
          </a:p>
        </p:txBody>
      </p:sp>
    </p:spTree>
    <p:extLst>
      <p:ext uri="{BB962C8B-B14F-4D97-AF65-F5344CB8AC3E}">
        <p14:creationId xmlns:p14="http://schemas.microsoft.com/office/powerpoint/2010/main" val="4037733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DESTİNASYON KAVRAMI VE TANIMI</a:t>
            </a:r>
          </a:p>
        </p:txBody>
      </p:sp>
      <p:sp>
        <p:nvSpPr>
          <p:cNvPr id="3" name="İçerik Yer Tutucusu 2"/>
          <p:cNvSpPr>
            <a:spLocks noGrp="1"/>
          </p:cNvSpPr>
          <p:nvPr>
            <p:ph idx="1"/>
          </p:nvPr>
        </p:nvSpPr>
        <p:spPr/>
        <p:txBody>
          <a:bodyPr/>
          <a:lstStyle/>
          <a:p>
            <a:r>
              <a:rPr lang="tr-TR" sz="2400" dirty="0"/>
              <a:t>Son yıllarda destinasyonun tüketiciye göre değişen algısal bir kavram olduğu görüşü giderek kabul görmektedir. </a:t>
            </a:r>
            <a:endParaRPr lang="tr-TR" sz="2400" dirty="0" smtClean="0"/>
          </a:p>
          <a:p>
            <a:r>
              <a:rPr lang="tr-TR" sz="2400" dirty="0" smtClean="0"/>
              <a:t>Örneğin</a:t>
            </a:r>
            <a:r>
              <a:rPr lang="tr-TR" sz="2400" dirty="0"/>
              <a:t>, </a:t>
            </a:r>
            <a:r>
              <a:rPr lang="tr-TR" sz="2400" dirty="0" err="1"/>
              <a:t>kruvaziyer</a:t>
            </a:r>
            <a:r>
              <a:rPr lang="tr-TR" sz="2400" dirty="0"/>
              <a:t> gemisi ile seyahat eden bazı turistler, seyahat etmiş oldukları </a:t>
            </a:r>
            <a:r>
              <a:rPr lang="tr-TR" sz="2400" dirty="0" err="1"/>
              <a:t>kruvaziyer</a:t>
            </a:r>
            <a:r>
              <a:rPr lang="tr-TR" sz="2400" dirty="0"/>
              <a:t> gemisini destinasyonları olarak algılarken aynı </a:t>
            </a:r>
            <a:r>
              <a:rPr lang="tr-TR" sz="2400" dirty="0" err="1"/>
              <a:t>kruvaziyer</a:t>
            </a:r>
            <a:r>
              <a:rPr lang="tr-TR" sz="2400" dirty="0"/>
              <a:t> gemisindeki diğer turistler ise seyahat esnasında uğradıkları limanları destinasyonları olarak algılayabilmektedir</a:t>
            </a:r>
            <a:r>
              <a:rPr lang="tr-TR" sz="2400" dirty="0" smtClean="0"/>
              <a:t>.</a:t>
            </a:r>
          </a:p>
          <a:p>
            <a:endParaRPr lang="tr-TR" dirty="0"/>
          </a:p>
        </p:txBody>
      </p:sp>
    </p:spTree>
    <p:extLst>
      <p:ext uri="{BB962C8B-B14F-4D97-AF65-F5344CB8AC3E}">
        <p14:creationId xmlns:p14="http://schemas.microsoft.com/office/powerpoint/2010/main" val="427512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TURİZMDE </a:t>
            </a:r>
            <a:r>
              <a:rPr lang="tr-TR" dirty="0"/>
              <a:t>DESTİNASYONUN ÖNEMİ</a:t>
            </a:r>
          </a:p>
        </p:txBody>
      </p:sp>
      <p:sp>
        <p:nvSpPr>
          <p:cNvPr id="3" name="İçerik Yer Tutucusu 2"/>
          <p:cNvSpPr>
            <a:spLocks noGrp="1"/>
          </p:cNvSpPr>
          <p:nvPr>
            <p:ph idx="1"/>
          </p:nvPr>
        </p:nvSpPr>
        <p:spPr>
          <a:xfrm>
            <a:off x="1590805" y="1415441"/>
            <a:ext cx="9913807" cy="4495781"/>
          </a:xfrm>
        </p:spPr>
        <p:txBody>
          <a:bodyPr>
            <a:noAutofit/>
          </a:bodyPr>
          <a:lstStyle/>
          <a:p>
            <a:r>
              <a:rPr lang="tr-TR" sz="2400" dirty="0"/>
              <a:t>Turizm hareketinin, turist gönderen ülke ya da bölgelerden, destinasyonlara doğru bir akım olması, ilk bakışta destinasyonu turizmde önemli kılan unsur olarak görülebilir. Birçok turistik aktivite destinasyonda gerçekleşmekte ve destinasyonlar, turizmin temel analiz birimi olarak kabul edilmektedir </a:t>
            </a:r>
            <a:endParaRPr lang="tr-TR" sz="2400" dirty="0" smtClean="0"/>
          </a:p>
          <a:p>
            <a:r>
              <a:rPr lang="tr-TR" sz="2400" dirty="0" smtClean="0">
                <a:solidFill>
                  <a:srgbClr val="FF0000"/>
                </a:solidFill>
              </a:rPr>
              <a:t>Destinasyonu </a:t>
            </a:r>
            <a:r>
              <a:rPr lang="tr-TR" sz="2400" dirty="0">
                <a:solidFill>
                  <a:srgbClr val="FF0000"/>
                </a:solidFill>
              </a:rPr>
              <a:t>turizmde önemli kılan esas unsur</a:t>
            </a:r>
            <a:r>
              <a:rPr lang="tr-TR" sz="2400" dirty="0"/>
              <a:t>, tüketicinin memnuniyetini veya memnuniyetsizliğini ortaya koyan temel turistik ürün olmasıdır. </a:t>
            </a:r>
          </a:p>
          <a:p>
            <a:r>
              <a:rPr lang="tr-TR" sz="2400" dirty="0" smtClean="0"/>
              <a:t>Turistin </a:t>
            </a:r>
            <a:r>
              <a:rPr lang="tr-TR" sz="2400" dirty="0"/>
              <a:t>satın almış olduğu tüm mal, hizmet ve fikirlerin sonucu, turistin destinasyona yönelik olumlu veya olumsuz seyahat deneyimini oluşturmaktadır</a:t>
            </a:r>
          </a:p>
        </p:txBody>
      </p:sp>
    </p:spTree>
    <p:extLst>
      <p:ext uri="{BB962C8B-B14F-4D97-AF65-F5344CB8AC3E}">
        <p14:creationId xmlns:p14="http://schemas.microsoft.com/office/powerpoint/2010/main" val="827576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TURİZMDE DESTİNASYONUN ÖNEMİ</a:t>
            </a:r>
          </a:p>
        </p:txBody>
      </p:sp>
      <p:sp>
        <p:nvSpPr>
          <p:cNvPr id="3" name="İçerik Yer Tutucusu 2"/>
          <p:cNvSpPr>
            <a:spLocks noGrp="1"/>
          </p:cNvSpPr>
          <p:nvPr>
            <p:ph idx="1"/>
          </p:nvPr>
        </p:nvSpPr>
        <p:spPr/>
        <p:txBody>
          <a:bodyPr>
            <a:normAutofit/>
          </a:bodyPr>
          <a:lstStyle/>
          <a:p>
            <a:r>
              <a:rPr lang="tr-TR" sz="2400" dirty="0"/>
              <a:t>Destinasyon ürünü, yönetilmesi ve pazarlaması en zor ürünlerden biridir. Destinasyon ürününün, yönetim ve pazarlamasının oldukça zor olmasının nedeni, destinasyon ürününü oluşturan çok sayıda bireysel ürünün olması, bu ürünleri üreten ve ziyaretçilere ulaştıran çok sayıda paydaşın sürece dahil olması ve bu paydaşlar arasındaki ilişkilerin karmaşık olmasıdır</a:t>
            </a:r>
          </a:p>
        </p:txBody>
      </p:sp>
    </p:spTree>
    <p:extLst>
      <p:ext uri="{BB962C8B-B14F-4D97-AF65-F5344CB8AC3E}">
        <p14:creationId xmlns:p14="http://schemas.microsoft.com/office/powerpoint/2010/main" val="930953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TURİZMDE DESTİNASYONUN ÖNEMİ</a:t>
            </a:r>
          </a:p>
        </p:txBody>
      </p:sp>
      <p:sp>
        <p:nvSpPr>
          <p:cNvPr id="3" name="İçerik Yer Tutucusu 2"/>
          <p:cNvSpPr>
            <a:spLocks noGrp="1"/>
          </p:cNvSpPr>
          <p:nvPr>
            <p:ph idx="1"/>
          </p:nvPr>
        </p:nvSpPr>
        <p:spPr>
          <a:xfrm>
            <a:off x="1465545" y="2133600"/>
            <a:ext cx="10039067" cy="3777622"/>
          </a:xfrm>
        </p:spPr>
        <p:txBody>
          <a:bodyPr>
            <a:noAutofit/>
          </a:bodyPr>
          <a:lstStyle/>
          <a:p>
            <a:r>
              <a:rPr lang="tr-TR" sz="2400" dirty="0" smtClean="0"/>
              <a:t>Destinasyon </a:t>
            </a:r>
            <a:r>
              <a:rPr lang="tr-TR" sz="2400" dirty="0"/>
              <a:t>ürünü; destinasyon deneyimi, hizmet altyapısı ve destinasyon çevresinden oluşmaktadır. Alışveriş, rekreasyon-çekicilikler, yiyecek-içecek, seyahat, ulaştırma ve konaklama hizmetleri destinasyon ürününün “hizmet altyapısını” oluşturmaktadır. Destinasyon ürününü oluşturan bir diğer önemli bileşen ise destinasyon çevresidir. </a:t>
            </a:r>
            <a:endParaRPr lang="tr-TR" sz="2400" dirty="0" smtClean="0"/>
          </a:p>
          <a:p>
            <a:r>
              <a:rPr lang="tr-TR" sz="2400" dirty="0" smtClean="0"/>
              <a:t>Destinasyon </a:t>
            </a:r>
            <a:r>
              <a:rPr lang="tr-TR" sz="2400" dirty="0"/>
              <a:t>çevresi; doğal çevre, politik/hukuki faktörler, teknolojik faktörler, ekonomik faktörler, kültürel faktörler ve sosyal faktörlerden oluşmaktadır</a:t>
            </a:r>
          </a:p>
        </p:txBody>
      </p:sp>
    </p:spTree>
    <p:extLst>
      <p:ext uri="{BB962C8B-B14F-4D97-AF65-F5344CB8AC3E}">
        <p14:creationId xmlns:p14="http://schemas.microsoft.com/office/powerpoint/2010/main" val="1781804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DESTİNASYON TÜRLERİ </a:t>
            </a:r>
          </a:p>
        </p:txBody>
      </p:sp>
      <p:sp>
        <p:nvSpPr>
          <p:cNvPr id="3" name="İçerik Yer Tutucusu 2"/>
          <p:cNvSpPr>
            <a:spLocks noGrp="1"/>
          </p:cNvSpPr>
          <p:nvPr>
            <p:ph idx="1"/>
          </p:nvPr>
        </p:nvSpPr>
        <p:spPr>
          <a:xfrm>
            <a:off x="1753644" y="1565753"/>
            <a:ext cx="9750968" cy="4345469"/>
          </a:xfrm>
        </p:spPr>
        <p:txBody>
          <a:bodyPr>
            <a:noAutofit/>
          </a:bodyPr>
          <a:lstStyle/>
          <a:p>
            <a:r>
              <a:rPr lang="tr-TR" sz="2200" dirty="0"/>
              <a:t>Destinasyonları türlerine ayırırken kullanılan ilk kriter siyasi yetki (sınır) kriteridir. Siyasi yetki alanlarına (sınırlarına) göre destinasyonlar ; </a:t>
            </a:r>
            <a:endParaRPr lang="tr-TR" sz="2200" dirty="0" smtClean="0"/>
          </a:p>
          <a:p>
            <a:r>
              <a:rPr lang="tr-TR" sz="2200" dirty="0" smtClean="0"/>
              <a:t>Bir </a:t>
            </a:r>
            <a:r>
              <a:rPr lang="tr-TR" sz="2200" dirty="0"/>
              <a:t>ülke (örneğin, Türkiye, Fransa, İtalya) </a:t>
            </a:r>
            <a:endParaRPr lang="tr-TR" sz="2200" dirty="0" smtClean="0"/>
          </a:p>
          <a:p>
            <a:r>
              <a:rPr lang="tr-TR" sz="2200" dirty="0" smtClean="0"/>
              <a:t>Bir </a:t>
            </a:r>
            <a:r>
              <a:rPr lang="tr-TR" sz="2200" dirty="0"/>
              <a:t>ülkenin içerisinde yer alan bir eyalet (örneğin, Nevada, ABD) veya bir il (örneğin, İstanbul ili</a:t>
            </a:r>
            <a:r>
              <a:rPr lang="tr-TR" sz="2200" dirty="0" smtClean="0"/>
              <a:t>)</a:t>
            </a:r>
          </a:p>
          <a:p>
            <a:r>
              <a:rPr lang="tr-TR" sz="2200" dirty="0" smtClean="0"/>
              <a:t> </a:t>
            </a:r>
            <a:r>
              <a:rPr lang="tr-TR" sz="2200" dirty="0"/>
              <a:t>Bir ülkenin içerisinde yer alan bir bölge (örneğin, Akdeniz Bölgesi</a:t>
            </a:r>
            <a:r>
              <a:rPr lang="tr-TR" sz="2200" dirty="0" smtClean="0"/>
              <a:t>)</a:t>
            </a:r>
          </a:p>
          <a:p>
            <a:r>
              <a:rPr lang="tr-TR" sz="2200" dirty="0" smtClean="0"/>
              <a:t> </a:t>
            </a:r>
            <a:r>
              <a:rPr lang="tr-TR" sz="2200" dirty="0"/>
              <a:t>Bir şehir veya kasaba (örneğin, Bodrum, Alanya, Alaçatı) </a:t>
            </a:r>
            <a:endParaRPr lang="tr-TR" sz="2200" dirty="0" smtClean="0"/>
          </a:p>
          <a:p>
            <a:r>
              <a:rPr lang="tr-TR" sz="2200" dirty="0" smtClean="0"/>
              <a:t>Daha </a:t>
            </a:r>
            <a:r>
              <a:rPr lang="tr-TR" sz="2200" dirty="0"/>
              <a:t>küçük ve özgün bir yer (Örneğin, tek başına ziyaretçilerin ilgisini çeken bir ulusal park, tarihî bir yer veya anıt. </a:t>
            </a:r>
            <a:r>
              <a:rPr lang="tr-TR" sz="2200" dirty="0" smtClean="0"/>
              <a:t>Orlando’da </a:t>
            </a:r>
            <a:r>
              <a:rPr lang="tr-TR" sz="2200" dirty="0"/>
              <a:t>yer alan Disney World veya Nevşehir’de bulunan göreme Açık Hava Müzesi, bu kapsamda değerlendirilebilir) olmak üzere altı gruba ayrılmaktadır. </a:t>
            </a:r>
          </a:p>
        </p:txBody>
      </p:sp>
    </p:spTree>
    <p:extLst>
      <p:ext uri="{BB962C8B-B14F-4D97-AF65-F5344CB8AC3E}">
        <p14:creationId xmlns:p14="http://schemas.microsoft.com/office/powerpoint/2010/main" val="2598807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DESTİNASYON TÜRLERİ </a:t>
            </a:r>
          </a:p>
        </p:txBody>
      </p:sp>
      <p:sp>
        <p:nvSpPr>
          <p:cNvPr id="3" name="İçerik Yer Tutucusu 2"/>
          <p:cNvSpPr>
            <a:spLocks noGrp="1"/>
          </p:cNvSpPr>
          <p:nvPr>
            <p:ph idx="1"/>
          </p:nvPr>
        </p:nvSpPr>
        <p:spPr>
          <a:xfrm>
            <a:off x="1628384" y="1745293"/>
            <a:ext cx="10083452" cy="3777622"/>
          </a:xfrm>
        </p:spPr>
        <p:txBody>
          <a:bodyPr>
            <a:normAutofit/>
          </a:bodyPr>
          <a:lstStyle/>
          <a:p>
            <a:r>
              <a:rPr lang="tr-TR" sz="2400" dirty="0"/>
              <a:t>Kümelenme yaklaşımına göre destinasyonlar üçe ayrılmaktadır : </a:t>
            </a:r>
            <a:endParaRPr lang="tr-TR" sz="2400" dirty="0" smtClean="0"/>
          </a:p>
          <a:p>
            <a:r>
              <a:rPr lang="tr-TR" sz="2400" dirty="0" smtClean="0"/>
              <a:t>1</a:t>
            </a:r>
            <a:r>
              <a:rPr lang="tr-TR" sz="2400" dirty="0"/>
              <a:t>. Siyasi sınırları olan bir yerin parçası olarak destinasyon (örneğin, Türkiye’nin Akdeniz ve Ege kıyıları) </a:t>
            </a:r>
            <a:endParaRPr lang="tr-TR" sz="2400" dirty="0" smtClean="0"/>
          </a:p>
          <a:p>
            <a:r>
              <a:rPr lang="tr-TR" sz="2400" dirty="0" smtClean="0"/>
              <a:t>2</a:t>
            </a:r>
            <a:r>
              <a:rPr lang="tr-TR" sz="2400" dirty="0"/>
              <a:t>. Siyasi sınırları olan bir yer olarak destinasyon (örneğin, Yunanistan) </a:t>
            </a:r>
            <a:endParaRPr lang="tr-TR" sz="2400" dirty="0" smtClean="0"/>
          </a:p>
          <a:p>
            <a:r>
              <a:rPr lang="tr-TR" sz="2400" dirty="0" smtClean="0"/>
              <a:t>3</a:t>
            </a:r>
            <a:r>
              <a:rPr lang="tr-TR" sz="2400" dirty="0"/>
              <a:t>. Siyasi sınırları aşan bir yer olarak destinasyon (örneğin, Avrupa’daki Alpler veya Güneydoğu Asya’daki </a:t>
            </a:r>
            <a:r>
              <a:rPr lang="tr-TR" sz="2400" dirty="0" err="1"/>
              <a:t>Mekong</a:t>
            </a:r>
            <a:r>
              <a:rPr lang="tr-TR" sz="2400" dirty="0"/>
              <a:t> Turizm Bölgesi) </a:t>
            </a:r>
          </a:p>
        </p:txBody>
      </p:sp>
    </p:spTree>
    <p:extLst>
      <p:ext uri="{BB962C8B-B14F-4D97-AF65-F5344CB8AC3E}">
        <p14:creationId xmlns:p14="http://schemas.microsoft.com/office/powerpoint/2010/main" val="1276527479"/>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1395</TotalTime>
  <Words>799</Words>
  <Application>Microsoft Office PowerPoint</Application>
  <PresentationFormat>Geniş ekran</PresentationFormat>
  <Paragraphs>46</Paragraphs>
  <Slides>23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23</vt:i4>
      </vt:variant>
    </vt:vector>
  </HeadingPairs>
  <TitlesOfParts>
    <vt:vector size="27" baseType="lpstr">
      <vt:lpstr>Arial</vt:lpstr>
      <vt:lpstr>Century Gothic</vt:lpstr>
      <vt:lpstr>Wingdings 3</vt:lpstr>
      <vt:lpstr>Duman</vt:lpstr>
      <vt:lpstr>ULUSLARARASI DESTİNASYONLAR</vt:lpstr>
      <vt:lpstr>DESTİNASYON KAVRAMI VE TANIMI</vt:lpstr>
      <vt:lpstr>DESTİNASYON KAVRAMI VE TANIMI</vt:lpstr>
      <vt:lpstr>DESTİNASYON KAVRAMI VE TANIMI</vt:lpstr>
      <vt:lpstr>TURİZMDE DESTİNASYONUN ÖNEMİ</vt:lpstr>
      <vt:lpstr>TURİZMDE DESTİNASYONUN ÖNEMİ</vt:lpstr>
      <vt:lpstr>TURİZMDE DESTİNASYONUN ÖNEMİ</vt:lpstr>
      <vt:lpstr>DESTİNASYON TÜRLERİ </vt:lpstr>
      <vt:lpstr>DESTİNASYON TÜRLERİ </vt:lpstr>
      <vt:lpstr>PowerPoint Sunusu</vt:lpstr>
      <vt:lpstr>DESTİNASYON MARKA KİŞİLİĞİ</vt:lpstr>
      <vt:lpstr>DESTİNASYON İMAJI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ULUSLARARASI DESTİNASYONLAR</dc:title>
  <dc:creator>dell</dc:creator>
  <cp:lastModifiedBy>dell</cp:lastModifiedBy>
  <cp:revision>6</cp:revision>
  <dcterms:created xsi:type="dcterms:W3CDTF">2021-10-13T08:41:11Z</dcterms:created>
  <dcterms:modified xsi:type="dcterms:W3CDTF">2021-10-14T07:56:46Z</dcterms:modified>
</cp:coreProperties>
</file>