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260" r:id="rId5"/>
    <p:sldId id="261" r:id="rId6"/>
    <p:sldId id="264" r:id="rId7"/>
    <p:sldId id="262" r:id="rId8"/>
    <p:sldId id="263" r:id="rId9"/>
    <p:sldId id="278" r:id="rId10"/>
    <p:sldId id="279" r:id="rId11"/>
    <p:sldId id="280" r:id="rId12"/>
    <p:sldId id="270" r:id="rId13"/>
    <p:sldId id="269" r:id="rId14"/>
    <p:sldId id="274" r:id="rId15"/>
    <p:sldId id="275" r:id="rId16"/>
    <p:sldId id="276" r:id="rId17"/>
    <p:sldId id="271" r:id="rId18"/>
    <p:sldId id="272" r:id="rId19"/>
    <p:sldId id="273" r:id="rId2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130"/>
    <p:restoredTop sz="94595"/>
  </p:normalViewPr>
  <p:slideViewPr>
    <p:cSldViewPr snapToGrid="0">
      <p:cViewPr varScale="1">
        <p:scale>
          <a:sx n="96" d="100"/>
          <a:sy n="96" d="100"/>
        </p:scale>
        <p:origin x="176" y="4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D01F958-39F4-288E-8E72-02FF89352A2B}"/>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4BF36AC6-B105-E145-CD88-1D3DB8FF47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BFE04444-8552-07F6-9983-5893FA56FE9E}"/>
              </a:ext>
            </a:extLst>
          </p:cNvPr>
          <p:cNvSpPr>
            <a:spLocks noGrp="1"/>
          </p:cNvSpPr>
          <p:nvPr>
            <p:ph type="dt" sz="half" idx="10"/>
          </p:nvPr>
        </p:nvSpPr>
        <p:spPr/>
        <p:txBody>
          <a:bodyPr/>
          <a:lstStyle/>
          <a:p>
            <a:fld id="{FCD46768-314C-2041-A900-8112425C979A}" type="datetimeFigureOut">
              <a:rPr lang="tr-TR" smtClean="0"/>
              <a:t>2.11.2024</a:t>
            </a:fld>
            <a:endParaRPr lang="tr-TR"/>
          </a:p>
        </p:txBody>
      </p:sp>
      <p:sp>
        <p:nvSpPr>
          <p:cNvPr id="5" name="Alt Bilgi Yer Tutucusu 4">
            <a:extLst>
              <a:ext uri="{FF2B5EF4-FFF2-40B4-BE49-F238E27FC236}">
                <a16:creationId xmlns:a16="http://schemas.microsoft.com/office/drawing/2014/main" id="{03FF34B9-439A-0C9E-A9CA-19E2B089D97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8332012-5B57-9549-AE3C-62EA2ADB3FFC}"/>
              </a:ext>
            </a:extLst>
          </p:cNvPr>
          <p:cNvSpPr>
            <a:spLocks noGrp="1"/>
          </p:cNvSpPr>
          <p:nvPr>
            <p:ph type="sldNum" sz="quarter" idx="12"/>
          </p:nvPr>
        </p:nvSpPr>
        <p:spPr/>
        <p:txBody>
          <a:bodyPr/>
          <a:lstStyle/>
          <a:p>
            <a:fld id="{C7BD0606-B9F3-C94F-BFAD-71D55CC9A90B}" type="slidenum">
              <a:rPr lang="tr-TR" smtClean="0"/>
              <a:t>‹#›</a:t>
            </a:fld>
            <a:endParaRPr lang="tr-TR"/>
          </a:p>
        </p:txBody>
      </p:sp>
    </p:spTree>
    <p:extLst>
      <p:ext uri="{BB962C8B-B14F-4D97-AF65-F5344CB8AC3E}">
        <p14:creationId xmlns:p14="http://schemas.microsoft.com/office/powerpoint/2010/main" val="3635647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02A93E7-24C6-E001-C970-C29B7924AFCF}"/>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CE074052-1481-8BEB-87FE-5FA5F548E943}"/>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54E7528-DF1E-99B4-7445-73FECC142458}"/>
              </a:ext>
            </a:extLst>
          </p:cNvPr>
          <p:cNvSpPr>
            <a:spLocks noGrp="1"/>
          </p:cNvSpPr>
          <p:nvPr>
            <p:ph type="dt" sz="half" idx="10"/>
          </p:nvPr>
        </p:nvSpPr>
        <p:spPr/>
        <p:txBody>
          <a:bodyPr/>
          <a:lstStyle/>
          <a:p>
            <a:fld id="{FCD46768-314C-2041-A900-8112425C979A}" type="datetimeFigureOut">
              <a:rPr lang="tr-TR" smtClean="0"/>
              <a:t>2.11.2024</a:t>
            </a:fld>
            <a:endParaRPr lang="tr-TR"/>
          </a:p>
        </p:txBody>
      </p:sp>
      <p:sp>
        <p:nvSpPr>
          <p:cNvPr id="5" name="Alt Bilgi Yer Tutucusu 4">
            <a:extLst>
              <a:ext uri="{FF2B5EF4-FFF2-40B4-BE49-F238E27FC236}">
                <a16:creationId xmlns:a16="http://schemas.microsoft.com/office/drawing/2014/main" id="{0DC31EB8-31E4-238C-3C6D-6CE99A90AA1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6BF7D29-ED07-36A3-6E7F-6297476D36DA}"/>
              </a:ext>
            </a:extLst>
          </p:cNvPr>
          <p:cNvSpPr>
            <a:spLocks noGrp="1"/>
          </p:cNvSpPr>
          <p:nvPr>
            <p:ph type="sldNum" sz="quarter" idx="12"/>
          </p:nvPr>
        </p:nvSpPr>
        <p:spPr/>
        <p:txBody>
          <a:bodyPr/>
          <a:lstStyle/>
          <a:p>
            <a:fld id="{C7BD0606-B9F3-C94F-BFAD-71D55CC9A90B}" type="slidenum">
              <a:rPr lang="tr-TR" smtClean="0"/>
              <a:t>‹#›</a:t>
            </a:fld>
            <a:endParaRPr lang="tr-TR"/>
          </a:p>
        </p:txBody>
      </p:sp>
    </p:spTree>
    <p:extLst>
      <p:ext uri="{BB962C8B-B14F-4D97-AF65-F5344CB8AC3E}">
        <p14:creationId xmlns:p14="http://schemas.microsoft.com/office/powerpoint/2010/main" val="3460386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3BA2CB1E-2EEE-F28D-87D2-C19A625032F2}"/>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2921F12C-96A5-5462-352D-15AF410ABB31}"/>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04F5C34-F751-D806-F215-CC0BA3A340ED}"/>
              </a:ext>
            </a:extLst>
          </p:cNvPr>
          <p:cNvSpPr>
            <a:spLocks noGrp="1"/>
          </p:cNvSpPr>
          <p:nvPr>
            <p:ph type="dt" sz="half" idx="10"/>
          </p:nvPr>
        </p:nvSpPr>
        <p:spPr/>
        <p:txBody>
          <a:bodyPr/>
          <a:lstStyle/>
          <a:p>
            <a:fld id="{FCD46768-314C-2041-A900-8112425C979A}" type="datetimeFigureOut">
              <a:rPr lang="tr-TR" smtClean="0"/>
              <a:t>2.11.2024</a:t>
            </a:fld>
            <a:endParaRPr lang="tr-TR"/>
          </a:p>
        </p:txBody>
      </p:sp>
      <p:sp>
        <p:nvSpPr>
          <p:cNvPr id="5" name="Alt Bilgi Yer Tutucusu 4">
            <a:extLst>
              <a:ext uri="{FF2B5EF4-FFF2-40B4-BE49-F238E27FC236}">
                <a16:creationId xmlns:a16="http://schemas.microsoft.com/office/drawing/2014/main" id="{6CB7B34D-6DFF-18D4-6FCB-E4B2DBED902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948D4E1-E5D6-3DB3-2D65-21F407A36720}"/>
              </a:ext>
            </a:extLst>
          </p:cNvPr>
          <p:cNvSpPr>
            <a:spLocks noGrp="1"/>
          </p:cNvSpPr>
          <p:nvPr>
            <p:ph type="sldNum" sz="quarter" idx="12"/>
          </p:nvPr>
        </p:nvSpPr>
        <p:spPr/>
        <p:txBody>
          <a:bodyPr/>
          <a:lstStyle/>
          <a:p>
            <a:fld id="{C7BD0606-B9F3-C94F-BFAD-71D55CC9A90B}" type="slidenum">
              <a:rPr lang="tr-TR" smtClean="0"/>
              <a:t>‹#›</a:t>
            </a:fld>
            <a:endParaRPr lang="tr-TR"/>
          </a:p>
        </p:txBody>
      </p:sp>
    </p:spTree>
    <p:extLst>
      <p:ext uri="{BB962C8B-B14F-4D97-AF65-F5344CB8AC3E}">
        <p14:creationId xmlns:p14="http://schemas.microsoft.com/office/powerpoint/2010/main" val="1189352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F005571-3850-9C4D-3CCC-D83E49A26FD8}"/>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C8C80FD9-47B9-5A47-80A8-C7D08703746E}"/>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58D573D-0443-7481-A358-55AF136A53EA}"/>
              </a:ext>
            </a:extLst>
          </p:cNvPr>
          <p:cNvSpPr>
            <a:spLocks noGrp="1"/>
          </p:cNvSpPr>
          <p:nvPr>
            <p:ph type="dt" sz="half" idx="10"/>
          </p:nvPr>
        </p:nvSpPr>
        <p:spPr/>
        <p:txBody>
          <a:bodyPr/>
          <a:lstStyle/>
          <a:p>
            <a:fld id="{FCD46768-314C-2041-A900-8112425C979A}" type="datetimeFigureOut">
              <a:rPr lang="tr-TR" smtClean="0"/>
              <a:t>2.11.2024</a:t>
            </a:fld>
            <a:endParaRPr lang="tr-TR"/>
          </a:p>
        </p:txBody>
      </p:sp>
      <p:sp>
        <p:nvSpPr>
          <p:cNvPr id="5" name="Alt Bilgi Yer Tutucusu 4">
            <a:extLst>
              <a:ext uri="{FF2B5EF4-FFF2-40B4-BE49-F238E27FC236}">
                <a16:creationId xmlns:a16="http://schemas.microsoft.com/office/drawing/2014/main" id="{419BE774-C46F-5CA1-D319-43FC07F4390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9F779FF-5D5E-1E66-49CE-0D3D2B8F9E83}"/>
              </a:ext>
            </a:extLst>
          </p:cNvPr>
          <p:cNvSpPr>
            <a:spLocks noGrp="1"/>
          </p:cNvSpPr>
          <p:nvPr>
            <p:ph type="sldNum" sz="quarter" idx="12"/>
          </p:nvPr>
        </p:nvSpPr>
        <p:spPr/>
        <p:txBody>
          <a:bodyPr/>
          <a:lstStyle/>
          <a:p>
            <a:fld id="{C7BD0606-B9F3-C94F-BFAD-71D55CC9A90B}" type="slidenum">
              <a:rPr lang="tr-TR" smtClean="0"/>
              <a:t>‹#›</a:t>
            </a:fld>
            <a:endParaRPr lang="tr-TR"/>
          </a:p>
        </p:txBody>
      </p:sp>
    </p:spTree>
    <p:extLst>
      <p:ext uri="{BB962C8B-B14F-4D97-AF65-F5344CB8AC3E}">
        <p14:creationId xmlns:p14="http://schemas.microsoft.com/office/powerpoint/2010/main" val="3600254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7280B92-5560-3067-91E6-7AE20D7AAC18}"/>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C4A84A0C-1D5D-E26D-D465-D8E24E5126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EDAD7316-0D2D-45CA-7965-4B5FB3099F57}"/>
              </a:ext>
            </a:extLst>
          </p:cNvPr>
          <p:cNvSpPr>
            <a:spLocks noGrp="1"/>
          </p:cNvSpPr>
          <p:nvPr>
            <p:ph type="dt" sz="half" idx="10"/>
          </p:nvPr>
        </p:nvSpPr>
        <p:spPr/>
        <p:txBody>
          <a:bodyPr/>
          <a:lstStyle/>
          <a:p>
            <a:fld id="{FCD46768-314C-2041-A900-8112425C979A}" type="datetimeFigureOut">
              <a:rPr lang="tr-TR" smtClean="0"/>
              <a:t>2.11.2024</a:t>
            </a:fld>
            <a:endParaRPr lang="tr-TR"/>
          </a:p>
        </p:txBody>
      </p:sp>
      <p:sp>
        <p:nvSpPr>
          <p:cNvPr id="5" name="Alt Bilgi Yer Tutucusu 4">
            <a:extLst>
              <a:ext uri="{FF2B5EF4-FFF2-40B4-BE49-F238E27FC236}">
                <a16:creationId xmlns:a16="http://schemas.microsoft.com/office/drawing/2014/main" id="{E323AC7B-1F5A-5D61-C717-5DB868F01F2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D3ADE2E-8DE7-A497-C87E-D314C9EE0A21}"/>
              </a:ext>
            </a:extLst>
          </p:cNvPr>
          <p:cNvSpPr>
            <a:spLocks noGrp="1"/>
          </p:cNvSpPr>
          <p:nvPr>
            <p:ph type="sldNum" sz="quarter" idx="12"/>
          </p:nvPr>
        </p:nvSpPr>
        <p:spPr/>
        <p:txBody>
          <a:bodyPr/>
          <a:lstStyle/>
          <a:p>
            <a:fld id="{C7BD0606-B9F3-C94F-BFAD-71D55CC9A90B}" type="slidenum">
              <a:rPr lang="tr-TR" smtClean="0"/>
              <a:t>‹#›</a:t>
            </a:fld>
            <a:endParaRPr lang="tr-TR"/>
          </a:p>
        </p:txBody>
      </p:sp>
    </p:spTree>
    <p:extLst>
      <p:ext uri="{BB962C8B-B14F-4D97-AF65-F5344CB8AC3E}">
        <p14:creationId xmlns:p14="http://schemas.microsoft.com/office/powerpoint/2010/main" val="1341688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4E21595-1CA6-F71E-12A5-29E3ADDD550A}"/>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035E703B-02B1-B6F5-6026-3A1378E4E36F}"/>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B5021ABF-69B9-6A90-1E2A-84238FC3D4F3}"/>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7CCF3917-F5D6-F00B-BCE6-F8D56FDB7078}"/>
              </a:ext>
            </a:extLst>
          </p:cNvPr>
          <p:cNvSpPr>
            <a:spLocks noGrp="1"/>
          </p:cNvSpPr>
          <p:nvPr>
            <p:ph type="dt" sz="half" idx="10"/>
          </p:nvPr>
        </p:nvSpPr>
        <p:spPr/>
        <p:txBody>
          <a:bodyPr/>
          <a:lstStyle/>
          <a:p>
            <a:fld id="{FCD46768-314C-2041-A900-8112425C979A}" type="datetimeFigureOut">
              <a:rPr lang="tr-TR" smtClean="0"/>
              <a:t>2.11.2024</a:t>
            </a:fld>
            <a:endParaRPr lang="tr-TR"/>
          </a:p>
        </p:txBody>
      </p:sp>
      <p:sp>
        <p:nvSpPr>
          <p:cNvPr id="6" name="Alt Bilgi Yer Tutucusu 5">
            <a:extLst>
              <a:ext uri="{FF2B5EF4-FFF2-40B4-BE49-F238E27FC236}">
                <a16:creationId xmlns:a16="http://schemas.microsoft.com/office/drawing/2014/main" id="{5F9C534F-8DFF-8223-21A8-7D11EDFCA74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576A15D3-F148-E94F-83A7-B8E8023C65F7}"/>
              </a:ext>
            </a:extLst>
          </p:cNvPr>
          <p:cNvSpPr>
            <a:spLocks noGrp="1"/>
          </p:cNvSpPr>
          <p:nvPr>
            <p:ph type="sldNum" sz="quarter" idx="12"/>
          </p:nvPr>
        </p:nvSpPr>
        <p:spPr/>
        <p:txBody>
          <a:bodyPr/>
          <a:lstStyle/>
          <a:p>
            <a:fld id="{C7BD0606-B9F3-C94F-BFAD-71D55CC9A90B}" type="slidenum">
              <a:rPr lang="tr-TR" smtClean="0"/>
              <a:t>‹#›</a:t>
            </a:fld>
            <a:endParaRPr lang="tr-TR"/>
          </a:p>
        </p:txBody>
      </p:sp>
    </p:spTree>
    <p:extLst>
      <p:ext uri="{BB962C8B-B14F-4D97-AF65-F5344CB8AC3E}">
        <p14:creationId xmlns:p14="http://schemas.microsoft.com/office/powerpoint/2010/main" val="1724430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A4341B2-3C66-FCAA-2BE5-A14D49B5CC61}"/>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421A3430-2A99-E5D5-6EA1-E6D8D67CBD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98E3DFD1-F94A-ECCC-1509-2FE04D37F14B}"/>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2A0F382E-7B75-080B-7C64-4904FA69D1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0B8900EC-16A7-5B38-2E84-A517CEC6E214}"/>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BCEC2427-991E-5DCE-A260-ED3ADA6A1945}"/>
              </a:ext>
            </a:extLst>
          </p:cNvPr>
          <p:cNvSpPr>
            <a:spLocks noGrp="1"/>
          </p:cNvSpPr>
          <p:nvPr>
            <p:ph type="dt" sz="half" idx="10"/>
          </p:nvPr>
        </p:nvSpPr>
        <p:spPr/>
        <p:txBody>
          <a:bodyPr/>
          <a:lstStyle/>
          <a:p>
            <a:fld id="{FCD46768-314C-2041-A900-8112425C979A}" type="datetimeFigureOut">
              <a:rPr lang="tr-TR" smtClean="0"/>
              <a:t>2.11.2024</a:t>
            </a:fld>
            <a:endParaRPr lang="tr-TR"/>
          </a:p>
        </p:txBody>
      </p:sp>
      <p:sp>
        <p:nvSpPr>
          <p:cNvPr id="8" name="Alt Bilgi Yer Tutucusu 7">
            <a:extLst>
              <a:ext uri="{FF2B5EF4-FFF2-40B4-BE49-F238E27FC236}">
                <a16:creationId xmlns:a16="http://schemas.microsoft.com/office/drawing/2014/main" id="{7793CBB3-07D5-4E7A-F4FC-69D2CC5A0459}"/>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095C0C14-31AA-9DE5-D0A0-A08D75847A36}"/>
              </a:ext>
            </a:extLst>
          </p:cNvPr>
          <p:cNvSpPr>
            <a:spLocks noGrp="1"/>
          </p:cNvSpPr>
          <p:nvPr>
            <p:ph type="sldNum" sz="quarter" idx="12"/>
          </p:nvPr>
        </p:nvSpPr>
        <p:spPr/>
        <p:txBody>
          <a:bodyPr/>
          <a:lstStyle/>
          <a:p>
            <a:fld id="{C7BD0606-B9F3-C94F-BFAD-71D55CC9A90B}" type="slidenum">
              <a:rPr lang="tr-TR" smtClean="0"/>
              <a:t>‹#›</a:t>
            </a:fld>
            <a:endParaRPr lang="tr-TR"/>
          </a:p>
        </p:txBody>
      </p:sp>
    </p:spTree>
    <p:extLst>
      <p:ext uri="{BB962C8B-B14F-4D97-AF65-F5344CB8AC3E}">
        <p14:creationId xmlns:p14="http://schemas.microsoft.com/office/powerpoint/2010/main" val="3008829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DF2CBE0-BE6B-80F8-4645-1FA3612D9A39}"/>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E071B240-7099-C852-2C57-44941D17E35A}"/>
              </a:ext>
            </a:extLst>
          </p:cNvPr>
          <p:cNvSpPr>
            <a:spLocks noGrp="1"/>
          </p:cNvSpPr>
          <p:nvPr>
            <p:ph type="dt" sz="half" idx="10"/>
          </p:nvPr>
        </p:nvSpPr>
        <p:spPr/>
        <p:txBody>
          <a:bodyPr/>
          <a:lstStyle/>
          <a:p>
            <a:fld id="{FCD46768-314C-2041-A900-8112425C979A}" type="datetimeFigureOut">
              <a:rPr lang="tr-TR" smtClean="0"/>
              <a:t>2.11.2024</a:t>
            </a:fld>
            <a:endParaRPr lang="tr-TR"/>
          </a:p>
        </p:txBody>
      </p:sp>
      <p:sp>
        <p:nvSpPr>
          <p:cNvPr id="4" name="Alt Bilgi Yer Tutucusu 3">
            <a:extLst>
              <a:ext uri="{FF2B5EF4-FFF2-40B4-BE49-F238E27FC236}">
                <a16:creationId xmlns:a16="http://schemas.microsoft.com/office/drawing/2014/main" id="{0B7461E2-4948-FC78-6C81-B1A67C8B9D90}"/>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853A6E33-18E4-8A5C-C710-C34F97959631}"/>
              </a:ext>
            </a:extLst>
          </p:cNvPr>
          <p:cNvSpPr>
            <a:spLocks noGrp="1"/>
          </p:cNvSpPr>
          <p:nvPr>
            <p:ph type="sldNum" sz="quarter" idx="12"/>
          </p:nvPr>
        </p:nvSpPr>
        <p:spPr/>
        <p:txBody>
          <a:bodyPr/>
          <a:lstStyle/>
          <a:p>
            <a:fld id="{C7BD0606-B9F3-C94F-BFAD-71D55CC9A90B}" type="slidenum">
              <a:rPr lang="tr-TR" smtClean="0"/>
              <a:t>‹#›</a:t>
            </a:fld>
            <a:endParaRPr lang="tr-TR"/>
          </a:p>
        </p:txBody>
      </p:sp>
    </p:spTree>
    <p:extLst>
      <p:ext uri="{BB962C8B-B14F-4D97-AF65-F5344CB8AC3E}">
        <p14:creationId xmlns:p14="http://schemas.microsoft.com/office/powerpoint/2010/main" val="1707651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D08C0EE5-7B95-7012-16D8-4943BA01FDEE}"/>
              </a:ext>
            </a:extLst>
          </p:cNvPr>
          <p:cNvSpPr>
            <a:spLocks noGrp="1"/>
          </p:cNvSpPr>
          <p:nvPr>
            <p:ph type="dt" sz="half" idx="10"/>
          </p:nvPr>
        </p:nvSpPr>
        <p:spPr/>
        <p:txBody>
          <a:bodyPr/>
          <a:lstStyle/>
          <a:p>
            <a:fld id="{FCD46768-314C-2041-A900-8112425C979A}" type="datetimeFigureOut">
              <a:rPr lang="tr-TR" smtClean="0"/>
              <a:t>2.11.2024</a:t>
            </a:fld>
            <a:endParaRPr lang="tr-TR"/>
          </a:p>
        </p:txBody>
      </p:sp>
      <p:sp>
        <p:nvSpPr>
          <p:cNvPr id="3" name="Alt Bilgi Yer Tutucusu 2">
            <a:extLst>
              <a:ext uri="{FF2B5EF4-FFF2-40B4-BE49-F238E27FC236}">
                <a16:creationId xmlns:a16="http://schemas.microsoft.com/office/drawing/2014/main" id="{A430B40C-57A0-BA51-417C-4AE104CF867B}"/>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3C51DC17-0E0C-9057-2B60-A236F5251E1E}"/>
              </a:ext>
            </a:extLst>
          </p:cNvPr>
          <p:cNvSpPr>
            <a:spLocks noGrp="1"/>
          </p:cNvSpPr>
          <p:nvPr>
            <p:ph type="sldNum" sz="quarter" idx="12"/>
          </p:nvPr>
        </p:nvSpPr>
        <p:spPr/>
        <p:txBody>
          <a:bodyPr/>
          <a:lstStyle/>
          <a:p>
            <a:fld id="{C7BD0606-B9F3-C94F-BFAD-71D55CC9A90B}" type="slidenum">
              <a:rPr lang="tr-TR" smtClean="0"/>
              <a:t>‹#›</a:t>
            </a:fld>
            <a:endParaRPr lang="tr-TR"/>
          </a:p>
        </p:txBody>
      </p:sp>
    </p:spTree>
    <p:extLst>
      <p:ext uri="{BB962C8B-B14F-4D97-AF65-F5344CB8AC3E}">
        <p14:creationId xmlns:p14="http://schemas.microsoft.com/office/powerpoint/2010/main" val="2346447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0FA6A08-70D7-3CDF-58B1-570DD46E41A1}"/>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C4A0F5CD-7A5D-CEF2-18B8-F364C7D335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4B124D74-02CE-316A-6057-46B0722A63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F059C69E-FE31-0EDA-6E73-3C61D1EAF355}"/>
              </a:ext>
            </a:extLst>
          </p:cNvPr>
          <p:cNvSpPr>
            <a:spLocks noGrp="1"/>
          </p:cNvSpPr>
          <p:nvPr>
            <p:ph type="dt" sz="half" idx="10"/>
          </p:nvPr>
        </p:nvSpPr>
        <p:spPr/>
        <p:txBody>
          <a:bodyPr/>
          <a:lstStyle/>
          <a:p>
            <a:fld id="{FCD46768-314C-2041-A900-8112425C979A}" type="datetimeFigureOut">
              <a:rPr lang="tr-TR" smtClean="0"/>
              <a:t>2.11.2024</a:t>
            </a:fld>
            <a:endParaRPr lang="tr-TR"/>
          </a:p>
        </p:txBody>
      </p:sp>
      <p:sp>
        <p:nvSpPr>
          <p:cNvPr id="6" name="Alt Bilgi Yer Tutucusu 5">
            <a:extLst>
              <a:ext uri="{FF2B5EF4-FFF2-40B4-BE49-F238E27FC236}">
                <a16:creationId xmlns:a16="http://schemas.microsoft.com/office/drawing/2014/main" id="{329EE7D4-D419-A51F-A464-2588C236B32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84F04E8-6A1C-E921-4058-32B109FFEF1E}"/>
              </a:ext>
            </a:extLst>
          </p:cNvPr>
          <p:cNvSpPr>
            <a:spLocks noGrp="1"/>
          </p:cNvSpPr>
          <p:nvPr>
            <p:ph type="sldNum" sz="quarter" idx="12"/>
          </p:nvPr>
        </p:nvSpPr>
        <p:spPr/>
        <p:txBody>
          <a:bodyPr/>
          <a:lstStyle/>
          <a:p>
            <a:fld id="{C7BD0606-B9F3-C94F-BFAD-71D55CC9A90B}" type="slidenum">
              <a:rPr lang="tr-TR" smtClean="0"/>
              <a:t>‹#›</a:t>
            </a:fld>
            <a:endParaRPr lang="tr-TR"/>
          </a:p>
        </p:txBody>
      </p:sp>
    </p:spTree>
    <p:extLst>
      <p:ext uri="{BB962C8B-B14F-4D97-AF65-F5344CB8AC3E}">
        <p14:creationId xmlns:p14="http://schemas.microsoft.com/office/powerpoint/2010/main" val="842161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A09AC41-9236-81B5-25E5-7FB3FFD531E8}"/>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DDB29D52-A7A7-B3E1-D517-B89C744671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CA276BE7-36A2-B984-FD22-7816D3238D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A9DD6925-87AE-D579-331C-6FD307935E8A}"/>
              </a:ext>
            </a:extLst>
          </p:cNvPr>
          <p:cNvSpPr>
            <a:spLocks noGrp="1"/>
          </p:cNvSpPr>
          <p:nvPr>
            <p:ph type="dt" sz="half" idx="10"/>
          </p:nvPr>
        </p:nvSpPr>
        <p:spPr/>
        <p:txBody>
          <a:bodyPr/>
          <a:lstStyle/>
          <a:p>
            <a:fld id="{FCD46768-314C-2041-A900-8112425C979A}" type="datetimeFigureOut">
              <a:rPr lang="tr-TR" smtClean="0"/>
              <a:t>2.11.2024</a:t>
            </a:fld>
            <a:endParaRPr lang="tr-TR"/>
          </a:p>
        </p:txBody>
      </p:sp>
      <p:sp>
        <p:nvSpPr>
          <p:cNvPr id="6" name="Alt Bilgi Yer Tutucusu 5">
            <a:extLst>
              <a:ext uri="{FF2B5EF4-FFF2-40B4-BE49-F238E27FC236}">
                <a16:creationId xmlns:a16="http://schemas.microsoft.com/office/drawing/2014/main" id="{53AB6051-EA09-2478-8DAF-58D9CF93219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9CB792F4-EC46-D100-B6A9-4CC43C8593A9}"/>
              </a:ext>
            </a:extLst>
          </p:cNvPr>
          <p:cNvSpPr>
            <a:spLocks noGrp="1"/>
          </p:cNvSpPr>
          <p:nvPr>
            <p:ph type="sldNum" sz="quarter" idx="12"/>
          </p:nvPr>
        </p:nvSpPr>
        <p:spPr/>
        <p:txBody>
          <a:bodyPr/>
          <a:lstStyle/>
          <a:p>
            <a:fld id="{C7BD0606-B9F3-C94F-BFAD-71D55CC9A90B}" type="slidenum">
              <a:rPr lang="tr-TR" smtClean="0"/>
              <a:t>‹#›</a:t>
            </a:fld>
            <a:endParaRPr lang="tr-TR"/>
          </a:p>
        </p:txBody>
      </p:sp>
    </p:spTree>
    <p:extLst>
      <p:ext uri="{BB962C8B-B14F-4D97-AF65-F5344CB8AC3E}">
        <p14:creationId xmlns:p14="http://schemas.microsoft.com/office/powerpoint/2010/main" val="2752707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FBC578B0-21AF-0E87-AB20-927EC98559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CF40CDEF-078A-FF46-911C-0068668199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9B81842-CF38-F9A8-3BDB-A94B48334E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D46768-314C-2041-A900-8112425C979A}" type="datetimeFigureOut">
              <a:rPr lang="tr-TR" smtClean="0"/>
              <a:t>2.11.2024</a:t>
            </a:fld>
            <a:endParaRPr lang="tr-TR"/>
          </a:p>
        </p:txBody>
      </p:sp>
      <p:sp>
        <p:nvSpPr>
          <p:cNvPr id="5" name="Alt Bilgi Yer Tutucusu 4">
            <a:extLst>
              <a:ext uri="{FF2B5EF4-FFF2-40B4-BE49-F238E27FC236}">
                <a16:creationId xmlns:a16="http://schemas.microsoft.com/office/drawing/2014/main" id="{2E8C8190-29D7-E289-8C82-460D7A784C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561F2732-4937-FB6C-D52B-962DAE4C24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BD0606-B9F3-C94F-BFAD-71D55CC9A90B}" type="slidenum">
              <a:rPr lang="tr-TR" smtClean="0"/>
              <a:t>‹#›</a:t>
            </a:fld>
            <a:endParaRPr lang="tr-TR"/>
          </a:p>
        </p:txBody>
      </p:sp>
    </p:spTree>
    <p:extLst>
      <p:ext uri="{BB962C8B-B14F-4D97-AF65-F5344CB8AC3E}">
        <p14:creationId xmlns:p14="http://schemas.microsoft.com/office/powerpoint/2010/main" val="1630150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B1A3E0D6-86E7-C1EC-D96B-73030ADEC8C0}"/>
              </a:ext>
            </a:extLst>
          </p:cNvPr>
          <p:cNvPicPr>
            <a:picLocks noChangeAspect="1"/>
          </p:cNvPicPr>
          <p:nvPr/>
        </p:nvPicPr>
        <p:blipFill>
          <a:blip r:embed="rId2"/>
          <a:stretch>
            <a:fillRect/>
          </a:stretch>
        </p:blipFill>
        <p:spPr>
          <a:xfrm>
            <a:off x="0" y="0"/>
            <a:ext cx="5687915" cy="6858000"/>
          </a:xfrm>
          <a:prstGeom prst="rect">
            <a:avLst/>
          </a:prstGeom>
        </p:spPr>
      </p:pic>
    </p:spTree>
    <p:extLst>
      <p:ext uri="{BB962C8B-B14F-4D97-AF65-F5344CB8AC3E}">
        <p14:creationId xmlns:p14="http://schemas.microsoft.com/office/powerpoint/2010/main" val="1634402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370E5F2E-3539-D6D2-1FD7-51CA17F861BA}"/>
              </a:ext>
            </a:extLst>
          </p:cNvPr>
          <p:cNvPicPr>
            <a:picLocks noChangeAspect="1"/>
          </p:cNvPicPr>
          <p:nvPr/>
        </p:nvPicPr>
        <p:blipFill>
          <a:blip r:embed="rId2"/>
          <a:stretch>
            <a:fillRect/>
          </a:stretch>
        </p:blipFill>
        <p:spPr>
          <a:xfrm>
            <a:off x="501804" y="296300"/>
            <a:ext cx="11028556" cy="5970125"/>
          </a:xfrm>
          <a:prstGeom prst="rect">
            <a:avLst/>
          </a:prstGeom>
        </p:spPr>
      </p:pic>
    </p:spTree>
    <p:extLst>
      <p:ext uri="{BB962C8B-B14F-4D97-AF65-F5344CB8AC3E}">
        <p14:creationId xmlns:p14="http://schemas.microsoft.com/office/powerpoint/2010/main" val="2470251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E654805B-0582-F652-2B35-3022BC175D2A}"/>
              </a:ext>
            </a:extLst>
          </p:cNvPr>
          <p:cNvPicPr>
            <a:picLocks noChangeAspect="1"/>
          </p:cNvPicPr>
          <p:nvPr/>
        </p:nvPicPr>
        <p:blipFill>
          <a:blip r:embed="rId2"/>
          <a:stretch>
            <a:fillRect/>
          </a:stretch>
        </p:blipFill>
        <p:spPr>
          <a:xfrm>
            <a:off x="713678" y="173637"/>
            <a:ext cx="9072634" cy="4911319"/>
          </a:xfrm>
          <a:prstGeom prst="rect">
            <a:avLst/>
          </a:prstGeom>
        </p:spPr>
      </p:pic>
      <p:pic>
        <p:nvPicPr>
          <p:cNvPr id="5" name="Resim 4">
            <a:extLst>
              <a:ext uri="{FF2B5EF4-FFF2-40B4-BE49-F238E27FC236}">
                <a16:creationId xmlns:a16="http://schemas.microsoft.com/office/drawing/2014/main" id="{7061D0E1-5DEC-6262-9027-5F8D5E580A7F}"/>
              </a:ext>
            </a:extLst>
          </p:cNvPr>
          <p:cNvPicPr>
            <a:picLocks noChangeAspect="1"/>
          </p:cNvPicPr>
          <p:nvPr/>
        </p:nvPicPr>
        <p:blipFill>
          <a:blip r:embed="rId3"/>
          <a:stretch>
            <a:fillRect/>
          </a:stretch>
        </p:blipFill>
        <p:spPr>
          <a:xfrm>
            <a:off x="713678" y="5084956"/>
            <a:ext cx="9116642" cy="1304693"/>
          </a:xfrm>
          <a:prstGeom prst="rect">
            <a:avLst/>
          </a:prstGeom>
        </p:spPr>
      </p:pic>
    </p:spTree>
    <p:extLst>
      <p:ext uri="{BB962C8B-B14F-4D97-AF65-F5344CB8AC3E}">
        <p14:creationId xmlns:p14="http://schemas.microsoft.com/office/powerpoint/2010/main" val="65117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165BC010-2ED1-6B9B-2F4F-308FA8227D20}"/>
              </a:ext>
            </a:extLst>
          </p:cNvPr>
          <p:cNvSpPr txBox="1"/>
          <p:nvPr/>
        </p:nvSpPr>
        <p:spPr>
          <a:xfrm>
            <a:off x="1009186" y="890305"/>
            <a:ext cx="8736980" cy="3416320"/>
          </a:xfrm>
          <a:prstGeom prst="rect">
            <a:avLst/>
          </a:prstGeom>
          <a:noFill/>
        </p:spPr>
        <p:txBody>
          <a:bodyPr wrap="square">
            <a:spAutoFit/>
          </a:bodyPr>
          <a:lstStyle/>
          <a:p>
            <a:r>
              <a:rPr lang="tr-TR" dirty="0"/>
              <a:t>Nazım Hikmet'in Türk şiirine getirdiği yeniliği 3 noktada sınıflandırabiliriz:</a:t>
            </a:r>
          </a:p>
          <a:p>
            <a:endParaRPr lang="tr-TR" dirty="0"/>
          </a:p>
          <a:p>
            <a:r>
              <a:rPr lang="tr-TR" dirty="0"/>
              <a:t>1. Ses</a:t>
            </a:r>
          </a:p>
          <a:p>
            <a:r>
              <a:rPr lang="tr-TR" dirty="0"/>
              <a:t>2. Tema</a:t>
            </a:r>
          </a:p>
          <a:p>
            <a:r>
              <a:rPr lang="tr-TR" dirty="0"/>
              <a:t>3. İdeoloji</a:t>
            </a:r>
          </a:p>
          <a:p>
            <a:r>
              <a:rPr lang="tr-TR" dirty="0">
                <a:solidFill>
                  <a:schemeClr val="accent1"/>
                </a:solidFill>
              </a:rPr>
              <a:t>Nazım Hikmet, Türk şiirine tema ve söylem zenginliği getirmiştir. Türk edebiyatının tema, karakter ve mekân bakımından değişiminde onun ve çevresindekilerin büyük rolü vardır.</a:t>
            </a:r>
          </a:p>
          <a:p>
            <a:endParaRPr lang="tr-TR" dirty="0">
              <a:solidFill>
                <a:schemeClr val="accent1"/>
              </a:solidFill>
              <a:effectLst/>
            </a:endParaRPr>
          </a:p>
          <a:p>
            <a:r>
              <a:rPr lang="tr-TR" dirty="0">
                <a:solidFill>
                  <a:schemeClr val="accent1"/>
                </a:solidFill>
                <a:effectLst/>
              </a:rPr>
              <a:t>Onun şiirinde tema, şiirsel müzikle öyle bir bütünleşir ki onları birbirinden ayıramayız.</a:t>
            </a:r>
          </a:p>
          <a:p>
            <a:endParaRPr lang="tr-TR" dirty="0">
              <a:solidFill>
                <a:schemeClr val="accent1"/>
              </a:solidFill>
              <a:effectLst/>
            </a:endParaRPr>
          </a:p>
          <a:p>
            <a:endParaRPr lang="tr-TR" dirty="0">
              <a:solidFill>
                <a:schemeClr val="accent1"/>
              </a:solidFill>
              <a:effectLst/>
            </a:endParaRPr>
          </a:p>
          <a:p>
            <a:r>
              <a:rPr lang="tr-TR" dirty="0">
                <a:solidFill>
                  <a:schemeClr val="accent1"/>
                </a:solidFill>
                <a:effectLst/>
              </a:rPr>
              <a:t>Buna örnek olarak “Açların Gözbebekleri” şiirini verebiliriz:</a:t>
            </a:r>
            <a:endParaRPr lang="tr-TR" dirty="0"/>
          </a:p>
        </p:txBody>
      </p:sp>
    </p:spTree>
    <p:extLst>
      <p:ext uri="{BB962C8B-B14F-4D97-AF65-F5344CB8AC3E}">
        <p14:creationId xmlns:p14="http://schemas.microsoft.com/office/powerpoint/2010/main" val="2227620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331EA919-41C4-2C25-EDAB-0FB96B135065}"/>
              </a:ext>
            </a:extLst>
          </p:cNvPr>
          <p:cNvSpPr txBox="1"/>
          <p:nvPr/>
        </p:nvSpPr>
        <p:spPr>
          <a:xfrm>
            <a:off x="930091" y="1902909"/>
            <a:ext cx="10074729" cy="3139321"/>
          </a:xfrm>
          <a:prstGeom prst="rect">
            <a:avLst/>
          </a:prstGeom>
          <a:noFill/>
        </p:spPr>
        <p:txBody>
          <a:bodyPr wrap="square" rtlCol="0">
            <a:spAutoFit/>
          </a:bodyPr>
          <a:lstStyle/>
          <a:p>
            <a:endParaRPr lang="tr-TR" dirty="0"/>
          </a:p>
          <a:p>
            <a:endParaRPr lang="tr-TR" dirty="0"/>
          </a:p>
          <a:p>
            <a:endParaRPr lang="tr-TR" dirty="0">
              <a:sym typeface="Wingdings" pitchFamily="2" charset="2"/>
            </a:endParaRPr>
          </a:p>
          <a:p>
            <a:r>
              <a:rPr lang="tr-TR" dirty="0">
                <a:solidFill>
                  <a:schemeClr val="accent1"/>
                </a:solidFill>
              </a:rPr>
              <a:t>1922’deki «Açların Gözbebekleri» şiiri ile bizde serbest nazımı başlatabiliriz. Bu şiir, Moskova-Tiflis tren yolculuğunda gördüklerinden hareketle yazılmıştır.</a:t>
            </a:r>
          </a:p>
          <a:p>
            <a:endParaRPr lang="tr-TR" dirty="0">
              <a:solidFill>
                <a:schemeClr val="accent1"/>
              </a:solidFill>
            </a:endParaRPr>
          </a:p>
          <a:p>
            <a:r>
              <a:rPr lang="tr-TR" dirty="0">
                <a:solidFill>
                  <a:schemeClr val="accent1"/>
                </a:solidFill>
              </a:rPr>
              <a:t>Bu tarz şiir </a:t>
            </a:r>
            <a:r>
              <a:rPr lang="tr-TR" dirty="0">
                <a:solidFill>
                  <a:schemeClr val="accent1"/>
                </a:solidFill>
                <a:sym typeface="Wingdings" pitchFamily="2" charset="2"/>
              </a:rPr>
              <a:t> haykıran, harekete çağıran, toplumla bütünleşmek isteyen sesi, söyleyişi beraberinde getirir. (Artık sessiz konuşan, hissettiren, sezdiren şiir yok). Doğal olarak kendi muhtevasıyla gelir. Farklı ses farklı söyleyiş.</a:t>
            </a:r>
          </a:p>
          <a:p>
            <a:endParaRPr lang="tr-TR" dirty="0">
              <a:sym typeface="Wingdings" pitchFamily="2" charset="2"/>
            </a:endParaRPr>
          </a:p>
          <a:p>
            <a:endParaRPr lang="tr-TR" dirty="0">
              <a:sym typeface="Wingdings" pitchFamily="2" charset="2"/>
            </a:endParaRPr>
          </a:p>
        </p:txBody>
      </p:sp>
      <p:sp>
        <p:nvSpPr>
          <p:cNvPr id="4" name="Metin kutusu 3">
            <a:extLst>
              <a:ext uri="{FF2B5EF4-FFF2-40B4-BE49-F238E27FC236}">
                <a16:creationId xmlns:a16="http://schemas.microsoft.com/office/drawing/2014/main" id="{9AAA9C96-2338-A4F9-9500-080160652C32}"/>
              </a:ext>
            </a:extLst>
          </p:cNvPr>
          <p:cNvSpPr txBox="1"/>
          <p:nvPr/>
        </p:nvSpPr>
        <p:spPr>
          <a:xfrm>
            <a:off x="3473605" y="478831"/>
            <a:ext cx="6099716" cy="523220"/>
          </a:xfrm>
          <a:prstGeom prst="rect">
            <a:avLst/>
          </a:prstGeom>
          <a:noFill/>
        </p:spPr>
        <p:txBody>
          <a:bodyPr wrap="square">
            <a:spAutoFit/>
          </a:bodyPr>
          <a:lstStyle/>
          <a:p>
            <a:r>
              <a:rPr lang="tr-TR" sz="2800" dirty="0"/>
              <a:t>«Açların Gözbebekleri»</a:t>
            </a:r>
          </a:p>
        </p:txBody>
      </p:sp>
      <p:sp>
        <p:nvSpPr>
          <p:cNvPr id="6" name="Metin kutusu 5">
            <a:extLst>
              <a:ext uri="{FF2B5EF4-FFF2-40B4-BE49-F238E27FC236}">
                <a16:creationId xmlns:a16="http://schemas.microsoft.com/office/drawing/2014/main" id="{4C9DD857-4AFB-FC22-32DA-EC5D51662DD3}"/>
              </a:ext>
            </a:extLst>
          </p:cNvPr>
          <p:cNvSpPr txBox="1"/>
          <p:nvPr/>
        </p:nvSpPr>
        <p:spPr>
          <a:xfrm>
            <a:off x="4728117" y="1533577"/>
            <a:ext cx="7277570" cy="369332"/>
          </a:xfrm>
          <a:prstGeom prst="rect">
            <a:avLst/>
          </a:prstGeom>
          <a:noFill/>
        </p:spPr>
        <p:txBody>
          <a:bodyPr wrap="none" rtlCol="0">
            <a:spAutoFit/>
          </a:bodyPr>
          <a:lstStyle/>
          <a:p>
            <a:r>
              <a:rPr lang="tr-TR" dirty="0" err="1"/>
              <a:t>https</a:t>
            </a:r>
            <a:r>
              <a:rPr lang="tr-TR" dirty="0"/>
              <a:t>://</a:t>
            </a:r>
            <a:r>
              <a:rPr lang="tr-TR" dirty="0" err="1"/>
              <a:t>www.youtube.com</a:t>
            </a:r>
            <a:r>
              <a:rPr lang="tr-TR" dirty="0"/>
              <a:t>/</a:t>
            </a:r>
            <a:r>
              <a:rPr lang="tr-TR" dirty="0" err="1"/>
              <a:t>watch?v</a:t>
            </a:r>
            <a:r>
              <a:rPr lang="tr-TR" dirty="0"/>
              <a:t>=d7Lx40k-l5Y&amp;ab_channel=</a:t>
            </a:r>
            <a:r>
              <a:rPr lang="tr-TR" dirty="0" err="1"/>
              <a:t>BirZamanlar</a:t>
            </a:r>
            <a:endParaRPr lang="tr-TR" dirty="0"/>
          </a:p>
        </p:txBody>
      </p:sp>
    </p:spTree>
    <p:extLst>
      <p:ext uri="{BB962C8B-B14F-4D97-AF65-F5344CB8AC3E}">
        <p14:creationId xmlns:p14="http://schemas.microsoft.com/office/powerpoint/2010/main" val="1928596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D547DCD4-5198-90BD-66F1-30AC4EB371B9}"/>
              </a:ext>
            </a:extLst>
          </p:cNvPr>
          <p:cNvPicPr>
            <a:picLocks noChangeAspect="1"/>
          </p:cNvPicPr>
          <p:nvPr/>
        </p:nvPicPr>
        <p:blipFill>
          <a:blip r:embed="rId2"/>
          <a:stretch>
            <a:fillRect/>
          </a:stretch>
        </p:blipFill>
        <p:spPr>
          <a:xfrm>
            <a:off x="0" y="0"/>
            <a:ext cx="3857625" cy="6858000"/>
          </a:xfrm>
          <a:prstGeom prst="rect">
            <a:avLst/>
          </a:prstGeom>
        </p:spPr>
      </p:pic>
    </p:spTree>
    <p:extLst>
      <p:ext uri="{BB962C8B-B14F-4D97-AF65-F5344CB8AC3E}">
        <p14:creationId xmlns:p14="http://schemas.microsoft.com/office/powerpoint/2010/main" val="4279174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DAF7AE1E-A6EC-B6E0-00FC-AEF4A0EA1A80}"/>
              </a:ext>
            </a:extLst>
          </p:cNvPr>
          <p:cNvPicPr>
            <a:picLocks noChangeAspect="1"/>
          </p:cNvPicPr>
          <p:nvPr/>
        </p:nvPicPr>
        <p:blipFill>
          <a:blip r:embed="rId2"/>
          <a:stretch>
            <a:fillRect/>
          </a:stretch>
        </p:blipFill>
        <p:spPr>
          <a:xfrm>
            <a:off x="0" y="0"/>
            <a:ext cx="3857625" cy="6858000"/>
          </a:xfrm>
          <a:prstGeom prst="rect">
            <a:avLst/>
          </a:prstGeom>
        </p:spPr>
      </p:pic>
    </p:spTree>
    <p:extLst>
      <p:ext uri="{BB962C8B-B14F-4D97-AF65-F5344CB8AC3E}">
        <p14:creationId xmlns:p14="http://schemas.microsoft.com/office/powerpoint/2010/main" val="1174390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9B6041D5-81DD-D4B1-2335-43CEC948288B}"/>
              </a:ext>
            </a:extLst>
          </p:cNvPr>
          <p:cNvPicPr>
            <a:picLocks noChangeAspect="1"/>
          </p:cNvPicPr>
          <p:nvPr/>
        </p:nvPicPr>
        <p:blipFill>
          <a:blip r:embed="rId2"/>
          <a:stretch>
            <a:fillRect/>
          </a:stretch>
        </p:blipFill>
        <p:spPr>
          <a:xfrm>
            <a:off x="0" y="0"/>
            <a:ext cx="3857625" cy="6858000"/>
          </a:xfrm>
          <a:prstGeom prst="rect">
            <a:avLst/>
          </a:prstGeom>
        </p:spPr>
      </p:pic>
    </p:spTree>
    <p:extLst>
      <p:ext uri="{BB962C8B-B14F-4D97-AF65-F5344CB8AC3E}">
        <p14:creationId xmlns:p14="http://schemas.microsoft.com/office/powerpoint/2010/main" val="3926081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72A343F8-22CD-8FDE-F28D-737468CB3467}"/>
              </a:ext>
            </a:extLst>
          </p:cNvPr>
          <p:cNvSpPr txBox="1"/>
          <p:nvPr/>
        </p:nvSpPr>
        <p:spPr>
          <a:xfrm>
            <a:off x="811027" y="423662"/>
            <a:ext cx="5327484" cy="4801314"/>
          </a:xfrm>
          <a:prstGeom prst="rect">
            <a:avLst/>
          </a:prstGeom>
          <a:noFill/>
        </p:spPr>
        <p:txBody>
          <a:bodyPr wrap="none" rtlCol="0">
            <a:spAutoFit/>
          </a:bodyPr>
          <a:lstStyle/>
          <a:p>
            <a:r>
              <a:rPr lang="tr-TR" dirty="0"/>
              <a:t>AÇLARIN GÖZBEBEKLERİ</a:t>
            </a:r>
          </a:p>
          <a:p>
            <a:endParaRPr lang="tr-TR" dirty="0"/>
          </a:p>
          <a:p>
            <a:endParaRPr lang="tr-TR" dirty="0"/>
          </a:p>
          <a:p>
            <a:r>
              <a:rPr lang="tr-TR" dirty="0"/>
              <a:t>*</a:t>
            </a:r>
            <a:r>
              <a:rPr lang="tr-TR" dirty="0">
                <a:solidFill>
                  <a:schemeClr val="accent1"/>
                </a:solidFill>
              </a:rPr>
              <a:t>Geniş kitlelerin yaşama tarzını anlatan bir metin değil.</a:t>
            </a:r>
          </a:p>
          <a:p>
            <a:endParaRPr lang="tr-TR" dirty="0">
              <a:solidFill>
                <a:schemeClr val="accent1"/>
              </a:solidFill>
            </a:endParaRPr>
          </a:p>
          <a:p>
            <a:endParaRPr lang="tr-TR" dirty="0"/>
          </a:p>
          <a:p>
            <a:endParaRPr lang="tr-TR" dirty="0"/>
          </a:p>
          <a:p>
            <a:endParaRPr lang="tr-TR" dirty="0"/>
          </a:p>
          <a:p>
            <a:r>
              <a:rPr lang="tr-TR" dirty="0"/>
              <a:t>Onlar </a:t>
            </a:r>
          </a:p>
          <a:p>
            <a:r>
              <a:rPr lang="tr-TR" dirty="0"/>
              <a:t>   bizim!</a:t>
            </a:r>
          </a:p>
          <a:p>
            <a:r>
              <a:rPr lang="tr-TR" dirty="0"/>
              <a:t>Biz</a:t>
            </a:r>
          </a:p>
          <a:p>
            <a:r>
              <a:rPr lang="tr-TR" dirty="0"/>
              <a:t>   onların!</a:t>
            </a:r>
          </a:p>
          <a:p>
            <a:r>
              <a:rPr lang="tr-TR" dirty="0"/>
              <a:t>Dalgalar</a:t>
            </a:r>
          </a:p>
          <a:p>
            <a:r>
              <a:rPr lang="tr-TR" dirty="0"/>
              <a:t>   denizin!</a:t>
            </a:r>
          </a:p>
          <a:p>
            <a:r>
              <a:rPr lang="tr-TR" dirty="0"/>
              <a:t>Deniz</a:t>
            </a:r>
          </a:p>
          <a:p>
            <a:r>
              <a:rPr lang="tr-TR" dirty="0"/>
              <a:t>   dalgaların!</a:t>
            </a:r>
          </a:p>
          <a:p>
            <a:endParaRPr lang="tr-TR" dirty="0"/>
          </a:p>
        </p:txBody>
      </p:sp>
      <p:sp>
        <p:nvSpPr>
          <p:cNvPr id="5" name="Metin kutusu 4">
            <a:extLst>
              <a:ext uri="{FF2B5EF4-FFF2-40B4-BE49-F238E27FC236}">
                <a16:creationId xmlns:a16="http://schemas.microsoft.com/office/drawing/2014/main" id="{7425CCBF-C069-2C70-1260-9F37C6A3B793}"/>
              </a:ext>
            </a:extLst>
          </p:cNvPr>
          <p:cNvSpPr txBox="1"/>
          <p:nvPr/>
        </p:nvSpPr>
        <p:spPr>
          <a:xfrm>
            <a:off x="3117954" y="2646758"/>
            <a:ext cx="7525061" cy="2554545"/>
          </a:xfrm>
          <a:prstGeom prst="rect">
            <a:avLst/>
          </a:prstGeom>
          <a:noFill/>
        </p:spPr>
        <p:txBody>
          <a:bodyPr wrap="square">
            <a:spAutoFit/>
          </a:bodyPr>
          <a:lstStyle/>
          <a:p>
            <a:pPr marL="285750" indent="-285750">
              <a:buFont typeface="Wingdings" pitchFamily="2" charset="2"/>
              <a:buChar char="à"/>
            </a:pPr>
            <a:r>
              <a:rPr lang="tr-TR" sz="2000" dirty="0">
                <a:solidFill>
                  <a:schemeClr val="accent1"/>
                </a:solidFill>
                <a:sym typeface="Wingdings" pitchFamily="2" charset="2"/>
              </a:rPr>
              <a:t>Heyecanlı bir söyleyişle birlikteliği ifade ediyor.</a:t>
            </a:r>
          </a:p>
          <a:p>
            <a:r>
              <a:rPr lang="tr-TR" sz="2000" dirty="0">
                <a:solidFill>
                  <a:schemeClr val="accent1"/>
                </a:solidFill>
                <a:sym typeface="Wingdings" pitchFamily="2" charset="2"/>
              </a:rPr>
              <a:t>Biz ve onlar iç içe. Birlikte bir sınıf oluşturuyorlar.</a:t>
            </a:r>
          </a:p>
          <a:p>
            <a:endParaRPr lang="tr-TR" sz="2000" dirty="0">
              <a:solidFill>
                <a:schemeClr val="accent1"/>
              </a:solidFill>
              <a:sym typeface="Wingdings" pitchFamily="2" charset="2"/>
            </a:endParaRPr>
          </a:p>
          <a:p>
            <a:pPr marL="285750" indent="-285750">
              <a:buFont typeface="Wingdings" pitchFamily="2" charset="2"/>
              <a:buChar char="à"/>
            </a:pPr>
            <a:r>
              <a:rPr lang="tr-TR" sz="2000" dirty="0">
                <a:solidFill>
                  <a:schemeClr val="accent1"/>
                </a:solidFill>
                <a:sym typeface="Wingdings" pitchFamily="2" charset="2"/>
              </a:rPr>
              <a:t>Onlar kim? Kaderlerine terk edilmiş işçiler, emekleriyle geçinen insanlar, yoksullar, çaresizler.</a:t>
            </a:r>
          </a:p>
          <a:p>
            <a:pPr marL="285750" indent="-285750">
              <a:buFont typeface="Wingdings" pitchFamily="2" charset="2"/>
              <a:buChar char="à"/>
            </a:pPr>
            <a:endParaRPr lang="tr-TR" sz="2000" dirty="0">
              <a:solidFill>
                <a:schemeClr val="accent1"/>
              </a:solidFill>
              <a:sym typeface="Wingdings" pitchFamily="2" charset="2"/>
            </a:endParaRPr>
          </a:p>
          <a:p>
            <a:pPr marL="285750" indent="-285750">
              <a:buFont typeface="Wingdings" pitchFamily="2" charset="2"/>
              <a:buChar char="à"/>
            </a:pPr>
            <a:r>
              <a:rPr lang="tr-TR" sz="2000" dirty="0">
                <a:solidFill>
                  <a:schemeClr val="accent1"/>
                </a:solidFill>
                <a:sym typeface="Wingdings" pitchFamily="2" charset="2"/>
              </a:rPr>
              <a:t>Şair bir sınıfın adına konuşuyor. O sınıfı meydana getiren kişilerin hallerini ve görünüşlerini gözler önüne seriyor.</a:t>
            </a:r>
            <a:endParaRPr lang="tr-TR" sz="2000" dirty="0">
              <a:solidFill>
                <a:schemeClr val="accent1"/>
              </a:solidFill>
            </a:endParaRPr>
          </a:p>
        </p:txBody>
      </p:sp>
    </p:spTree>
    <p:extLst>
      <p:ext uri="{BB962C8B-B14F-4D97-AF65-F5344CB8AC3E}">
        <p14:creationId xmlns:p14="http://schemas.microsoft.com/office/powerpoint/2010/main" val="3268645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31C3F884-C2FA-F2B2-EB57-EEE31D590441}"/>
              </a:ext>
            </a:extLst>
          </p:cNvPr>
          <p:cNvSpPr txBox="1"/>
          <p:nvPr/>
        </p:nvSpPr>
        <p:spPr>
          <a:xfrm>
            <a:off x="325775" y="154443"/>
            <a:ext cx="11540450" cy="4955203"/>
          </a:xfrm>
          <a:prstGeom prst="rect">
            <a:avLst/>
          </a:prstGeom>
          <a:noFill/>
        </p:spPr>
        <p:txBody>
          <a:bodyPr wrap="square" rtlCol="0">
            <a:spAutoFit/>
          </a:bodyPr>
          <a:lstStyle/>
          <a:p>
            <a:endParaRPr lang="tr-TR" dirty="0"/>
          </a:p>
          <a:p>
            <a:r>
              <a:rPr lang="tr-TR" dirty="0">
                <a:solidFill>
                  <a:schemeClr val="accent1"/>
                </a:solidFill>
              </a:rPr>
              <a:t>O zaman bu metin, insana ve topluma sınıf açısından bakan bir zihniyetin ürünüdür.</a:t>
            </a:r>
          </a:p>
          <a:p>
            <a:endParaRPr lang="tr-TR" dirty="0"/>
          </a:p>
          <a:p>
            <a:endParaRPr lang="tr-TR" dirty="0"/>
          </a:p>
          <a:p>
            <a:r>
              <a:rPr lang="tr-TR" dirty="0">
                <a:solidFill>
                  <a:schemeClr val="accent1"/>
                </a:solidFill>
              </a:rPr>
              <a:t>1920li yılların başlarında zihniyet, ses ve söyleyiş bakımlarından daha farklı şiirlerle karşılaşıyoruz. </a:t>
            </a:r>
          </a:p>
          <a:p>
            <a:endParaRPr lang="tr-TR" dirty="0">
              <a:solidFill>
                <a:schemeClr val="accent1"/>
              </a:solidFill>
            </a:endParaRPr>
          </a:p>
          <a:p>
            <a:endParaRPr lang="tr-TR" dirty="0">
              <a:solidFill>
                <a:schemeClr val="accent1"/>
              </a:solidFill>
            </a:endParaRPr>
          </a:p>
          <a:p>
            <a:r>
              <a:rPr lang="tr-TR" b="1" dirty="0"/>
              <a:t>Yapı:</a:t>
            </a:r>
          </a:p>
          <a:p>
            <a:r>
              <a:rPr lang="tr-TR" dirty="0">
                <a:solidFill>
                  <a:schemeClr val="accent1"/>
                </a:solidFill>
              </a:rPr>
              <a:t>Metni seslendirmede başvurulan vurguya göre düzenlenmiş cümle. (biz = otuz milyon aç) Duygu haline getirilmiş bir düşünceden değil, benimsenen bir zümrenin görünüşünden ve söyleyiciye düşündürdüklerinden söz edilir.</a:t>
            </a:r>
          </a:p>
          <a:p>
            <a:endParaRPr lang="tr-TR" dirty="0"/>
          </a:p>
          <a:p>
            <a:r>
              <a:rPr lang="tr-TR" b="1" dirty="0"/>
              <a:t>Tema: </a:t>
            </a:r>
          </a:p>
          <a:p>
            <a:endParaRPr lang="tr-TR" dirty="0"/>
          </a:p>
          <a:p>
            <a:r>
              <a:rPr lang="tr-TR" sz="1600" dirty="0">
                <a:solidFill>
                  <a:schemeClr val="accent1"/>
                </a:solidFill>
              </a:rPr>
              <a:t>*Sürdürülen hayatın maddi bakımdan perişan hale getirdiği insan gruplarının problemleri üzerine eğilmek; onları insan onuruna yakışır seviyede bir yaşama tarzı seviyesine getirmek isteği.</a:t>
            </a:r>
          </a:p>
          <a:p>
            <a:r>
              <a:rPr lang="tr-TR" sz="1600" dirty="0">
                <a:solidFill>
                  <a:schemeClr val="accent1"/>
                </a:solidFill>
              </a:rPr>
              <a:t>*Acının kaynağı birey değil, toplumun bir kesimi.</a:t>
            </a:r>
          </a:p>
          <a:p>
            <a:r>
              <a:rPr lang="tr-TR" sz="1600" dirty="0">
                <a:solidFill>
                  <a:schemeClr val="accent1"/>
                </a:solidFill>
              </a:rPr>
              <a:t>*Tema</a:t>
            </a:r>
            <a:r>
              <a:rPr lang="tr-TR" sz="1600" dirty="0">
                <a:solidFill>
                  <a:schemeClr val="accent1"/>
                </a:solidFill>
                <a:sym typeface="Wingdings" pitchFamily="2" charset="2"/>
              </a:rPr>
              <a:t> ezilen sınıfın halini gözler önüne serme gayreti ve onları koruma duygu ve düşüncesidir.</a:t>
            </a:r>
            <a:endParaRPr lang="tr-TR" sz="1600" dirty="0">
              <a:solidFill>
                <a:schemeClr val="accent1"/>
              </a:solidFill>
            </a:endParaRPr>
          </a:p>
          <a:p>
            <a:endParaRPr lang="tr-TR" dirty="0"/>
          </a:p>
        </p:txBody>
      </p:sp>
    </p:spTree>
    <p:extLst>
      <p:ext uri="{BB962C8B-B14F-4D97-AF65-F5344CB8AC3E}">
        <p14:creationId xmlns:p14="http://schemas.microsoft.com/office/powerpoint/2010/main" val="3173826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2E7183A1-D616-A8D8-C440-185F1AF936E7}"/>
              </a:ext>
            </a:extLst>
          </p:cNvPr>
          <p:cNvSpPr txBox="1"/>
          <p:nvPr/>
        </p:nvSpPr>
        <p:spPr>
          <a:xfrm>
            <a:off x="1061357" y="457200"/>
            <a:ext cx="8827225" cy="3416320"/>
          </a:xfrm>
          <a:prstGeom prst="rect">
            <a:avLst/>
          </a:prstGeom>
          <a:noFill/>
        </p:spPr>
        <p:txBody>
          <a:bodyPr wrap="none" rtlCol="0">
            <a:spAutoFit/>
          </a:bodyPr>
          <a:lstStyle/>
          <a:p>
            <a:endParaRPr lang="tr-TR" dirty="0"/>
          </a:p>
          <a:p>
            <a:r>
              <a:rPr lang="tr-TR" dirty="0">
                <a:solidFill>
                  <a:schemeClr val="accent1"/>
                </a:solidFill>
              </a:rPr>
              <a:t>Kelimeler, konuşma ve hitabet dilinden seçilmiş sözlerden oluşuyor.</a:t>
            </a:r>
          </a:p>
          <a:p>
            <a:r>
              <a:rPr lang="tr-TR" dirty="0">
                <a:solidFill>
                  <a:schemeClr val="accent1"/>
                </a:solidFill>
              </a:rPr>
              <a:t>*Coşku ve heyecan, sese/söyleyişe/dile hakim.</a:t>
            </a:r>
          </a:p>
          <a:p>
            <a:r>
              <a:rPr lang="tr-TR" dirty="0">
                <a:solidFill>
                  <a:schemeClr val="accent1"/>
                </a:solidFill>
              </a:rPr>
              <a:t>*Dil göstergeleri anlamlarından çok, sesleriyle bir duygu ve düşünceyi ifade ederler. </a:t>
            </a:r>
          </a:p>
          <a:p>
            <a:r>
              <a:rPr lang="tr-TR" dirty="0">
                <a:solidFill>
                  <a:schemeClr val="accent1"/>
                </a:solidFill>
              </a:rPr>
              <a:t>*Kelimeler yalın ve çarpıcı yanlarıyla yer alıyor. Uzun uzun anlatmıyor. Fazlalık yok, tasvir yok.</a:t>
            </a:r>
          </a:p>
          <a:p>
            <a:endParaRPr lang="tr-TR" dirty="0"/>
          </a:p>
          <a:p>
            <a:endParaRPr lang="tr-TR" dirty="0"/>
          </a:p>
          <a:p>
            <a:endParaRPr lang="tr-TR" dirty="0"/>
          </a:p>
          <a:p>
            <a:endParaRPr lang="tr-TR" dirty="0"/>
          </a:p>
          <a:p>
            <a:r>
              <a:rPr lang="tr-TR" dirty="0"/>
              <a:t>Ağrımız büyük!</a:t>
            </a:r>
          </a:p>
          <a:p>
            <a:r>
              <a:rPr lang="tr-TR" dirty="0"/>
              <a:t>       büyük!</a:t>
            </a:r>
          </a:p>
          <a:p>
            <a:r>
              <a:rPr lang="tr-TR" dirty="0"/>
              <a:t>                  büyük!</a:t>
            </a:r>
          </a:p>
        </p:txBody>
      </p:sp>
      <p:sp>
        <p:nvSpPr>
          <p:cNvPr id="5" name="Metin kutusu 4">
            <a:extLst>
              <a:ext uri="{FF2B5EF4-FFF2-40B4-BE49-F238E27FC236}">
                <a16:creationId xmlns:a16="http://schemas.microsoft.com/office/drawing/2014/main" id="{04736439-4484-D584-C216-BF158B327BDF}"/>
              </a:ext>
            </a:extLst>
          </p:cNvPr>
          <p:cNvSpPr txBox="1"/>
          <p:nvPr/>
        </p:nvSpPr>
        <p:spPr>
          <a:xfrm>
            <a:off x="4007834" y="2986249"/>
            <a:ext cx="6100354" cy="646331"/>
          </a:xfrm>
          <a:prstGeom prst="rect">
            <a:avLst/>
          </a:prstGeom>
          <a:noFill/>
        </p:spPr>
        <p:txBody>
          <a:bodyPr wrap="square">
            <a:spAutoFit/>
          </a:bodyPr>
          <a:lstStyle/>
          <a:p>
            <a:r>
              <a:rPr lang="tr-TR" dirty="0">
                <a:solidFill>
                  <a:schemeClr val="accent1"/>
                </a:solidFill>
                <a:sym typeface="Wingdings" pitchFamily="2" charset="2"/>
              </a:rPr>
              <a:t>Ağrı ve acının derecesi yalnız sözde değil, ses ve seçilen kelimeyle de ifade edilmekte.</a:t>
            </a:r>
            <a:endParaRPr lang="tr-TR" dirty="0">
              <a:solidFill>
                <a:schemeClr val="accent1"/>
              </a:solidFill>
            </a:endParaRPr>
          </a:p>
        </p:txBody>
      </p:sp>
    </p:spTree>
    <p:extLst>
      <p:ext uri="{BB962C8B-B14F-4D97-AF65-F5344CB8AC3E}">
        <p14:creationId xmlns:p14="http://schemas.microsoft.com/office/powerpoint/2010/main" val="3783038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6CCE4104-158B-0FEF-9C2B-0B4803FC4825}"/>
              </a:ext>
            </a:extLst>
          </p:cNvPr>
          <p:cNvSpPr txBox="1"/>
          <p:nvPr/>
        </p:nvSpPr>
        <p:spPr>
          <a:xfrm>
            <a:off x="684694" y="901335"/>
            <a:ext cx="5051502" cy="1631216"/>
          </a:xfrm>
          <a:prstGeom prst="rect">
            <a:avLst/>
          </a:prstGeom>
          <a:noFill/>
        </p:spPr>
        <p:txBody>
          <a:bodyPr wrap="square" rtlCol="0">
            <a:spAutoFit/>
          </a:bodyPr>
          <a:lstStyle/>
          <a:p>
            <a:pPr marL="457200" indent="-457200">
              <a:buFont typeface="Arial" panose="020B0604020202020204" pitchFamily="34" charset="0"/>
              <a:buChar char="•"/>
            </a:pPr>
            <a:r>
              <a:rPr lang="tr-TR" sz="2000" dirty="0"/>
              <a:t>Nazım Hikmet'in Hayatı</a:t>
            </a:r>
          </a:p>
          <a:p>
            <a:pPr marL="457200" indent="-457200">
              <a:buFont typeface="Arial" panose="020B0604020202020204" pitchFamily="34" charset="0"/>
              <a:buChar char="•"/>
            </a:pPr>
            <a:endParaRPr lang="tr-TR" sz="2000" dirty="0"/>
          </a:p>
          <a:p>
            <a:pPr marL="457200" indent="-457200">
              <a:buFont typeface="Arial" panose="020B0604020202020204" pitchFamily="34" charset="0"/>
              <a:buChar char="•"/>
            </a:pPr>
            <a:r>
              <a:rPr lang="tr-TR" sz="2000" dirty="0"/>
              <a:t>Sanat Anlayışı</a:t>
            </a:r>
          </a:p>
          <a:p>
            <a:pPr marL="457200" indent="-457200">
              <a:buFont typeface="Arial" panose="020B0604020202020204" pitchFamily="34" charset="0"/>
              <a:buChar char="•"/>
            </a:pPr>
            <a:endParaRPr lang="tr-TR" sz="2000" dirty="0"/>
          </a:p>
          <a:p>
            <a:pPr marL="457200" indent="-457200">
              <a:buFont typeface="Arial" panose="020B0604020202020204" pitchFamily="34" charset="0"/>
              <a:buChar char="•"/>
            </a:pPr>
            <a:r>
              <a:rPr lang="tr-TR" sz="2000" dirty="0"/>
              <a:t>«Açların </a:t>
            </a:r>
            <a:r>
              <a:rPr lang="tr-TR" sz="2000" dirty="0" err="1"/>
              <a:t>Gözbebekleri»nin</a:t>
            </a:r>
            <a:r>
              <a:rPr lang="tr-TR" sz="2000" dirty="0"/>
              <a:t> Analizi</a:t>
            </a:r>
          </a:p>
        </p:txBody>
      </p:sp>
      <p:pic>
        <p:nvPicPr>
          <p:cNvPr id="4" name="Resim 3">
            <a:extLst>
              <a:ext uri="{FF2B5EF4-FFF2-40B4-BE49-F238E27FC236}">
                <a16:creationId xmlns:a16="http://schemas.microsoft.com/office/drawing/2014/main" id="{76FB9424-93F6-1CF9-902E-7812B2553C76}"/>
              </a:ext>
            </a:extLst>
          </p:cNvPr>
          <p:cNvPicPr>
            <a:picLocks noChangeAspect="1"/>
          </p:cNvPicPr>
          <p:nvPr/>
        </p:nvPicPr>
        <p:blipFill>
          <a:blip r:embed="rId2"/>
          <a:stretch>
            <a:fillRect/>
          </a:stretch>
        </p:blipFill>
        <p:spPr>
          <a:xfrm>
            <a:off x="7774541" y="166955"/>
            <a:ext cx="4194058" cy="6524090"/>
          </a:xfrm>
          <a:prstGeom prst="rect">
            <a:avLst/>
          </a:prstGeom>
        </p:spPr>
      </p:pic>
    </p:spTree>
    <p:extLst>
      <p:ext uri="{BB962C8B-B14F-4D97-AF65-F5344CB8AC3E}">
        <p14:creationId xmlns:p14="http://schemas.microsoft.com/office/powerpoint/2010/main" val="1037886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71C84B90-03BE-0427-440F-D920D399D52D}"/>
              </a:ext>
            </a:extLst>
          </p:cNvPr>
          <p:cNvSpPr txBox="1"/>
          <p:nvPr/>
        </p:nvSpPr>
        <p:spPr>
          <a:xfrm>
            <a:off x="522472" y="1788591"/>
            <a:ext cx="6988671" cy="3970318"/>
          </a:xfrm>
          <a:prstGeom prst="rect">
            <a:avLst/>
          </a:prstGeom>
          <a:noFill/>
        </p:spPr>
        <p:txBody>
          <a:bodyPr wrap="square" rtlCol="0">
            <a:spAutoFit/>
          </a:bodyPr>
          <a:lstStyle/>
          <a:p>
            <a:pPr algn="just"/>
            <a:r>
              <a:rPr lang="tr-TR" dirty="0"/>
              <a:t>20 Aralık 1901'de Selanik'te doğdu.</a:t>
            </a:r>
          </a:p>
          <a:p>
            <a:pPr algn="just"/>
            <a:r>
              <a:rPr lang="tr-TR" dirty="0"/>
              <a:t>Babası üst düzey bir devlet memuru, annesi ise bir ressamdı. Her ikisi de Fransızca biliyordu ve entelektüel ailelerden geliyorlardı.</a:t>
            </a:r>
          </a:p>
          <a:p>
            <a:pPr algn="just"/>
            <a:endParaRPr lang="tr-TR" dirty="0"/>
          </a:p>
          <a:p>
            <a:pPr algn="just"/>
            <a:r>
              <a:rPr lang="tr-TR" dirty="0"/>
              <a:t>Nâzım Hikmet İstanbul'da okudu. Başarılı bir öğrenciydi. İlk şiirini 11 yaşında yazdı. Şiire başlamak için genç bir yaştı.</a:t>
            </a:r>
          </a:p>
          <a:p>
            <a:pPr algn="just"/>
            <a:endParaRPr lang="tr-TR" dirty="0"/>
          </a:p>
          <a:p>
            <a:pPr algn="just"/>
            <a:r>
              <a:rPr lang="tr-TR" dirty="0"/>
              <a:t>1917'de Bahriye Mektebi'ne girdi. Burada hocası Yahya Kemal'dir. Bu ilişki onun şiirleri üzerinde etkili oldu. Mezun olduktan sonra subay oldu ama sağlık sorunları nedeniyle ayrılmak zorunda kaldı.</a:t>
            </a:r>
          </a:p>
          <a:p>
            <a:pPr algn="just"/>
            <a:endParaRPr lang="tr-TR" dirty="0"/>
          </a:p>
          <a:p>
            <a:pPr algn="just"/>
            <a:r>
              <a:rPr lang="tr-TR" dirty="0"/>
              <a:t>İlk şiiri 10 Ekim 1918'de Yeni </a:t>
            </a:r>
            <a:r>
              <a:rPr lang="tr-TR" dirty="0" err="1"/>
              <a:t>Mecmua'da</a:t>
            </a:r>
            <a:r>
              <a:rPr lang="tr-TR" dirty="0"/>
              <a:t> Mehmet Nazım imzasıyla yayımlandı: “Hâlâ Servilerde Ağlıyorlar mı?” Daha sonra çeşitli dergilerde yazarak adını duyurdu.</a:t>
            </a:r>
          </a:p>
        </p:txBody>
      </p:sp>
      <p:pic>
        <p:nvPicPr>
          <p:cNvPr id="6" name="Resim 5">
            <a:extLst>
              <a:ext uri="{FF2B5EF4-FFF2-40B4-BE49-F238E27FC236}">
                <a16:creationId xmlns:a16="http://schemas.microsoft.com/office/drawing/2014/main" id="{EC3734DB-7521-F01B-5722-37BACFAC1932}"/>
              </a:ext>
            </a:extLst>
          </p:cNvPr>
          <p:cNvPicPr>
            <a:picLocks noChangeAspect="1"/>
          </p:cNvPicPr>
          <p:nvPr/>
        </p:nvPicPr>
        <p:blipFill>
          <a:blip r:embed="rId2"/>
          <a:stretch>
            <a:fillRect/>
          </a:stretch>
        </p:blipFill>
        <p:spPr>
          <a:xfrm>
            <a:off x="7747101" y="146957"/>
            <a:ext cx="4021152" cy="6165766"/>
          </a:xfrm>
          <a:prstGeom prst="rect">
            <a:avLst/>
          </a:prstGeom>
        </p:spPr>
      </p:pic>
      <p:sp>
        <p:nvSpPr>
          <p:cNvPr id="7" name="Metin kutusu 6">
            <a:extLst>
              <a:ext uri="{FF2B5EF4-FFF2-40B4-BE49-F238E27FC236}">
                <a16:creationId xmlns:a16="http://schemas.microsoft.com/office/drawing/2014/main" id="{7AB1A72E-9454-9EAD-E5F6-EB4CB6A88D77}"/>
              </a:ext>
            </a:extLst>
          </p:cNvPr>
          <p:cNvSpPr txBox="1"/>
          <p:nvPr/>
        </p:nvSpPr>
        <p:spPr>
          <a:xfrm>
            <a:off x="8634645" y="6341711"/>
            <a:ext cx="2246064" cy="369332"/>
          </a:xfrm>
          <a:prstGeom prst="rect">
            <a:avLst/>
          </a:prstGeom>
          <a:noFill/>
        </p:spPr>
        <p:txBody>
          <a:bodyPr wrap="none" rtlCol="0">
            <a:spAutoFit/>
          </a:bodyPr>
          <a:lstStyle/>
          <a:p>
            <a:r>
              <a:rPr lang="tr-TR" dirty="0"/>
              <a:t>1915 Bahriye Mektebi</a:t>
            </a:r>
          </a:p>
        </p:txBody>
      </p:sp>
    </p:spTree>
    <p:extLst>
      <p:ext uri="{BB962C8B-B14F-4D97-AF65-F5344CB8AC3E}">
        <p14:creationId xmlns:p14="http://schemas.microsoft.com/office/powerpoint/2010/main" val="1164024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5DD59154-EAD6-B527-3D41-4ED743B2BC3F}"/>
              </a:ext>
            </a:extLst>
          </p:cNvPr>
          <p:cNvSpPr txBox="1"/>
          <p:nvPr/>
        </p:nvSpPr>
        <p:spPr>
          <a:xfrm>
            <a:off x="862097" y="1150934"/>
            <a:ext cx="6311589" cy="4524315"/>
          </a:xfrm>
          <a:prstGeom prst="rect">
            <a:avLst/>
          </a:prstGeom>
          <a:noFill/>
        </p:spPr>
        <p:txBody>
          <a:bodyPr wrap="square" rtlCol="0">
            <a:spAutoFit/>
          </a:bodyPr>
          <a:lstStyle/>
          <a:p>
            <a:r>
              <a:rPr lang="tr-TR" dirty="0"/>
              <a:t>Ocak 1921'de Anadolu'daki milli mücadeleye katılmak için evden kaçtı. Oldukça cesur bir hareket, değil mi?</a:t>
            </a:r>
          </a:p>
          <a:p>
            <a:endParaRPr lang="tr-TR" dirty="0"/>
          </a:p>
          <a:p>
            <a:r>
              <a:rPr lang="tr-TR" dirty="0"/>
              <a:t>Arkadaşlarıyla birlikte vapurla bir yolculuğa çıktı. Bu yolculukta </a:t>
            </a:r>
            <a:r>
              <a:rPr lang="tr-TR" dirty="0" err="1"/>
              <a:t>Spartakistlerle</a:t>
            </a:r>
            <a:r>
              <a:rPr lang="tr-TR" dirty="0"/>
              <a:t> tanıştı. Bu tanışma onun dönüm noktalarından biri oldu.</a:t>
            </a:r>
          </a:p>
          <a:p>
            <a:endParaRPr lang="tr-TR" dirty="0"/>
          </a:p>
          <a:p>
            <a:r>
              <a:rPr lang="tr-TR" dirty="0"/>
              <a:t>Ankara'ya geldiklerinde orduda görev almak istiyorlardı ama Bolu'ya öğretmen olarak gönderildiler. Ama tabii ki bu onları tatmin etmedi. Ağustos 1921'de arkadaşlarıyla birlikte Rusya'ya gitmeye karar verirler. Bu uzun ve çok duraklı yolculuk onu çok etkiler ve ünlü şiirini yazar: “Açların Gözbebekleri” (1922).</a:t>
            </a:r>
          </a:p>
          <a:p>
            <a:endParaRPr lang="tr-TR" dirty="0"/>
          </a:p>
          <a:p>
            <a:r>
              <a:rPr lang="tr-TR" dirty="0"/>
              <a:t>Üniversiteyi Rusya'da okudu. Sonra 1924'te Türkiye'ye döndü. Siyasi durum karışıktı. Bir bildiri nedeniyle 15 yıl hapse mahkûm oldu ve Moskova'ya kaçtı.</a:t>
            </a:r>
          </a:p>
        </p:txBody>
      </p:sp>
      <p:pic>
        <p:nvPicPr>
          <p:cNvPr id="8" name="Resim 7">
            <a:extLst>
              <a:ext uri="{FF2B5EF4-FFF2-40B4-BE49-F238E27FC236}">
                <a16:creationId xmlns:a16="http://schemas.microsoft.com/office/drawing/2014/main" id="{F40872E3-53E9-B449-6E15-15EF3C294801}"/>
              </a:ext>
            </a:extLst>
          </p:cNvPr>
          <p:cNvPicPr>
            <a:picLocks noChangeAspect="1"/>
          </p:cNvPicPr>
          <p:nvPr/>
        </p:nvPicPr>
        <p:blipFill>
          <a:blip r:embed="rId2"/>
          <a:stretch>
            <a:fillRect/>
          </a:stretch>
        </p:blipFill>
        <p:spPr>
          <a:xfrm>
            <a:off x="7661945" y="0"/>
            <a:ext cx="4530055" cy="6858000"/>
          </a:xfrm>
          <a:prstGeom prst="rect">
            <a:avLst/>
          </a:prstGeom>
        </p:spPr>
      </p:pic>
      <p:sp>
        <p:nvSpPr>
          <p:cNvPr id="9" name="Metin kutusu 8">
            <a:extLst>
              <a:ext uri="{FF2B5EF4-FFF2-40B4-BE49-F238E27FC236}">
                <a16:creationId xmlns:a16="http://schemas.microsoft.com/office/drawing/2014/main" id="{A47F9D3C-380A-0966-CF8B-88DF10705DD0}"/>
              </a:ext>
            </a:extLst>
          </p:cNvPr>
          <p:cNvSpPr txBox="1"/>
          <p:nvPr/>
        </p:nvSpPr>
        <p:spPr>
          <a:xfrm>
            <a:off x="6096000" y="6488668"/>
            <a:ext cx="2155372" cy="369332"/>
          </a:xfrm>
          <a:prstGeom prst="rect">
            <a:avLst/>
          </a:prstGeom>
          <a:noFill/>
        </p:spPr>
        <p:txBody>
          <a:bodyPr wrap="square" rtlCol="0">
            <a:spAutoFit/>
          </a:bodyPr>
          <a:lstStyle/>
          <a:p>
            <a:r>
              <a:rPr lang="tr-TR" dirty="0"/>
              <a:t>1921, Moskova</a:t>
            </a:r>
          </a:p>
        </p:txBody>
      </p:sp>
    </p:spTree>
    <p:extLst>
      <p:ext uri="{BB962C8B-B14F-4D97-AF65-F5344CB8AC3E}">
        <p14:creationId xmlns:p14="http://schemas.microsoft.com/office/powerpoint/2010/main" val="1975561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0A9D760C-C1A3-3E6C-179F-B8401BF242FA}"/>
              </a:ext>
            </a:extLst>
          </p:cNvPr>
          <p:cNvSpPr txBox="1"/>
          <p:nvPr/>
        </p:nvSpPr>
        <p:spPr>
          <a:xfrm>
            <a:off x="4220907" y="271654"/>
            <a:ext cx="7930243" cy="5355312"/>
          </a:xfrm>
          <a:prstGeom prst="rect">
            <a:avLst/>
          </a:prstGeom>
          <a:noFill/>
        </p:spPr>
        <p:txBody>
          <a:bodyPr wrap="square">
            <a:spAutoFit/>
          </a:bodyPr>
          <a:lstStyle/>
          <a:p>
            <a:pPr algn="just"/>
            <a:r>
              <a:rPr lang="tr-TR" dirty="0"/>
              <a:t>1928'de Bakü'de ilk şiir kitabı Güneşi İçenlerin </a:t>
            </a:r>
            <a:r>
              <a:rPr lang="tr-TR" dirty="0" err="1"/>
              <a:t>Türküsü'nü</a:t>
            </a:r>
            <a:r>
              <a:rPr lang="tr-TR" dirty="0"/>
              <a:t> yayımladı. </a:t>
            </a:r>
          </a:p>
          <a:p>
            <a:pPr algn="just"/>
            <a:endParaRPr lang="tr-TR" dirty="0"/>
          </a:p>
          <a:p>
            <a:pPr algn="just"/>
            <a:r>
              <a:rPr lang="tr-TR" dirty="0"/>
              <a:t>Temmuz ayında Cumhuriyet'in beşinci yıldönümü nedeniyle çıkarılan aftan yararlanmak için yine gizlice Türkiye'ye girdi; 23 Aralık'a kadar Hopa, İstanbul ve Ankara'da tutuklu kaldı.</a:t>
            </a:r>
          </a:p>
          <a:p>
            <a:pPr algn="just"/>
            <a:endParaRPr lang="tr-TR" dirty="0"/>
          </a:p>
          <a:p>
            <a:pPr algn="just"/>
            <a:r>
              <a:rPr lang="tr-TR" dirty="0"/>
              <a:t>İstanbul'da </a:t>
            </a:r>
            <a:r>
              <a:rPr lang="tr-TR" dirty="0" err="1"/>
              <a:t>Vâlâ</a:t>
            </a:r>
            <a:r>
              <a:rPr lang="tr-TR" dirty="0"/>
              <a:t> Nurettin aracılığıyla Zekeriya Sertel'in çıkardığı Resimli Ay dergisinde çalışmaya başladı. Mayıs 1929'da yayımlanan 835 Satır adlı şiir kitabı edebiyat çevrelerinde büyük yankı uyandırdı.</a:t>
            </a:r>
          </a:p>
          <a:p>
            <a:pPr algn="just"/>
            <a:endParaRPr lang="tr-TR" dirty="0"/>
          </a:p>
          <a:p>
            <a:pPr algn="just"/>
            <a:r>
              <a:rPr lang="tr-TR" dirty="0"/>
              <a:t>Resimli Ay'ın Haziran ve Temmuz 1929 sayılarında “Putları Yıkıyoruz” başlığı altında Abdülhak </a:t>
            </a:r>
            <a:r>
              <a:rPr lang="tr-TR" dirty="0" err="1"/>
              <a:t>Hâmit</a:t>
            </a:r>
            <a:r>
              <a:rPr lang="tr-TR" dirty="0"/>
              <a:t> ve Mehmet Emin'i hedef alan imzasız iki yazı yayımlar ve eski ile yeni arasında siyasi sonuçları da olan bir kavga başlatır. Edebiyat tarihi açısından çok önemli bir yazıdır.</a:t>
            </a:r>
          </a:p>
          <a:p>
            <a:pPr algn="just"/>
            <a:endParaRPr lang="tr-TR" dirty="0"/>
          </a:p>
          <a:p>
            <a:pPr algn="just"/>
            <a:r>
              <a:rPr lang="tr-TR" dirty="0"/>
              <a:t>Birbiri ardına şiir kitapları yayımlarken, 1930'dan başlayarak değişik takma adlarla kısa denemeler (fıkra) de yazdı. Sinemaya ilgi duydu, kendi adıyla ve Mümtaz Osman adıyla çeşitli film senaryoları yazdı. “Düğün Gecesi” (1933) ve ‘Güneşe Doğru’ (1937) filmlerini yazdı ve yönetti.</a:t>
            </a:r>
          </a:p>
        </p:txBody>
      </p:sp>
      <p:pic>
        <p:nvPicPr>
          <p:cNvPr id="5" name="Resim 4">
            <a:extLst>
              <a:ext uri="{FF2B5EF4-FFF2-40B4-BE49-F238E27FC236}">
                <a16:creationId xmlns:a16="http://schemas.microsoft.com/office/drawing/2014/main" id="{330BC6BC-9026-6826-01F8-51F4265F851F}"/>
              </a:ext>
            </a:extLst>
          </p:cNvPr>
          <p:cNvPicPr>
            <a:picLocks noChangeAspect="1"/>
          </p:cNvPicPr>
          <p:nvPr/>
        </p:nvPicPr>
        <p:blipFill>
          <a:blip r:embed="rId2"/>
          <a:stretch>
            <a:fillRect/>
          </a:stretch>
        </p:blipFill>
        <p:spPr>
          <a:xfrm>
            <a:off x="0" y="0"/>
            <a:ext cx="4005973" cy="6858000"/>
          </a:xfrm>
          <a:prstGeom prst="rect">
            <a:avLst/>
          </a:prstGeom>
        </p:spPr>
      </p:pic>
      <p:sp>
        <p:nvSpPr>
          <p:cNvPr id="4" name="Metin kutusu 3">
            <a:extLst>
              <a:ext uri="{FF2B5EF4-FFF2-40B4-BE49-F238E27FC236}">
                <a16:creationId xmlns:a16="http://schemas.microsoft.com/office/drawing/2014/main" id="{58F17E75-E2E3-39CA-D662-6F430A834151}"/>
              </a:ext>
            </a:extLst>
          </p:cNvPr>
          <p:cNvSpPr txBox="1"/>
          <p:nvPr/>
        </p:nvSpPr>
        <p:spPr>
          <a:xfrm>
            <a:off x="5476602" y="5940015"/>
            <a:ext cx="6119948" cy="646331"/>
          </a:xfrm>
          <a:prstGeom prst="rect">
            <a:avLst/>
          </a:prstGeom>
          <a:noFill/>
        </p:spPr>
        <p:txBody>
          <a:bodyPr wrap="square">
            <a:spAutoFit/>
          </a:bodyPr>
          <a:lstStyle/>
          <a:p>
            <a:r>
              <a:rPr lang="tr-TR" dirty="0">
                <a:solidFill>
                  <a:srgbClr val="FF0000"/>
                </a:solidFill>
              </a:rPr>
              <a:t>Bu arada, bunlar Nazım Hikmet'in resimleri. Resim yapmak onlar için bir aile geleneği.</a:t>
            </a:r>
          </a:p>
        </p:txBody>
      </p:sp>
    </p:spTree>
    <p:extLst>
      <p:ext uri="{BB962C8B-B14F-4D97-AF65-F5344CB8AC3E}">
        <p14:creationId xmlns:p14="http://schemas.microsoft.com/office/powerpoint/2010/main" val="1071654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9A6C716A-902A-0063-197E-FB4213321162}"/>
              </a:ext>
            </a:extLst>
          </p:cNvPr>
          <p:cNvPicPr>
            <a:picLocks noChangeAspect="1"/>
          </p:cNvPicPr>
          <p:nvPr/>
        </p:nvPicPr>
        <p:blipFill>
          <a:blip r:embed="rId2"/>
          <a:stretch>
            <a:fillRect/>
          </a:stretch>
        </p:blipFill>
        <p:spPr>
          <a:xfrm>
            <a:off x="524692" y="212220"/>
            <a:ext cx="5571308" cy="4763740"/>
          </a:xfrm>
          <a:prstGeom prst="rect">
            <a:avLst/>
          </a:prstGeom>
        </p:spPr>
      </p:pic>
      <p:sp>
        <p:nvSpPr>
          <p:cNvPr id="4" name="Metin kutusu 3">
            <a:extLst>
              <a:ext uri="{FF2B5EF4-FFF2-40B4-BE49-F238E27FC236}">
                <a16:creationId xmlns:a16="http://schemas.microsoft.com/office/drawing/2014/main" id="{90EFB3F5-CFF1-C7B9-D52F-0F88DF12C014}"/>
              </a:ext>
            </a:extLst>
          </p:cNvPr>
          <p:cNvSpPr txBox="1"/>
          <p:nvPr/>
        </p:nvSpPr>
        <p:spPr>
          <a:xfrm>
            <a:off x="6315891" y="2107866"/>
            <a:ext cx="6100354" cy="830997"/>
          </a:xfrm>
          <a:prstGeom prst="rect">
            <a:avLst/>
          </a:prstGeom>
          <a:noFill/>
        </p:spPr>
        <p:txBody>
          <a:bodyPr wrap="square">
            <a:spAutoFit/>
          </a:bodyPr>
          <a:lstStyle/>
          <a:p>
            <a:r>
              <a:rPr lang="tr-TR" sz="2400" dirty="0">
                <a:solidFill>
                  <a:srgbClr val="FF0000"/>
                </a:solidFill>
              </a:rPr>
              <a:t>Bu, Bursa cezaevinde kendisinin yaptığı bir çalışma.</a:t>
            </a:r>
          </a:p>
        </p:txBody>
      </p:sp>
    </p:spTree>
    <p:extLst>
      <p:ext uri="{BB962C8B-B14F-4D97-AF65-F5344CB8AC3E}">
        <p14:creationId xmlns:p14="http://schemas.microsoft.com/office/powerpoint/2010/main" val="2179820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34043E75-B227-0819-DCDA-26B5CD523A28}"/>
              </a:ext>
            </a:extLst>
          </p:cNvPr>
          <p:cNvSpPr txBox="1"/>
          <p:nvPr/>
        </p:nvSpPr>
        <p:spPr>
          <a:xfrm>
            <a:off x="451625" y="508261"/>
            <a:ext cx="7822580" cy="2308324"/>
          </a:xfrm>
          <a:prstGeom prst="rect">
            <a:avLst/>
          </a:prstGeom>
          <a:noFill/>
        </p:spPr>
        <p:txBody>
          <a:bodyPr wrap="square">
            <a:spAutoFit/>
          </a:bodyPr>
          <a:lstStyle/>
          <a:p>
            <a:pPr algn="just"/>
            <a:r>
              <a:rPr lang="tr-TR" dirty="0"/>
              <a:t>Nâzım Hikmet 17 Ocak 1938'de bu kez Ankara'da Harp Okulu Komutanlığı Askeri Mahkemesi'nde orduyu isyana teşvik suçlamasıyla yeniden tutuklanır ve 15 yıl hapse mahkûm edilir. Bunu İstanbul'da “donanmayı isyana teşvik” suçundan aldığı 20 yıl hapis cezası izledi; iki ceza birleştirildi ve toplam 28 yıl 4 ay hapis cezasına çarptırıldı. Ankara ve Çankırı cezaevlerinde kaldıktan sonra Aralık 1940'ta Bursa Cezaevi'ne nakledildi. 5 Mayıs'ta iktidara gelen Demokrat Parti'nin çıkardığı Genel Af Yasası'ndan yararlanarak 15 Temmuz 1950'de serbest bırakıldı. Cezaevinde kaldığı süre içinde şiir ve oyun yazmaya devam etti.</a:t>
            </a:r>
          </a:p>
        </p:txBody>
      </p:sp>
      <p:sp>
        <p:nvSpPr>
          <p:cNvPr id="5" name="Metin kutusu 4">
            <a:extLst>
              <a:ext uri="{FF2B5EF4-FFF2-40B4-BE49-F238E27FC236}">
                <a16:creationId xmlns:a16="http://schemas.microsoft.com/office/drawing/2014/main" id="{1A7F325C-4118-5756-9C80-19B531E4E06C}"/>
              </a:ext>
            </a:extLst>
          </p:cNvPr>
          <p:cNvSpPr txBox="1"/>
          <p:nvPr/>
        </p:nvSpPr>
        <p:spPr>
          <a:xfrm>
            <a:off x="451625" y="3979193"/>
            <a:ext cx="6099716" cy="1200329"/>
          </a:xfrm>
          <a:prstGeom prst="rect">
            <a:avLst/>
          </a:prstGeom>
          <a:noFill/>
        </p:spPr>
        <p:txBody>
          <a:bodyPr wrap="square">
            <a:spAutoFit/>
          </a:bodyPr>
          <a:lstStyle/>
          <a:p>
            <a:r>
              <a:rPr lang="tr-TR" dirty="0"/>
              <a:t>Serbest bırakılmasına rağmen sürekli gözetim altında tutuldu. 17 Haziran 1951'de Romanya'ya kaçtı ve daha sonra Moskova'ya yerleşti. 25 Temmuz'da Bakanlar Kurulu kararıyla Türk vatandaşlığından çıkarıldı.</a:t>
            </a:r>
          </a:p>
        </p:txBody>
      </p:sp>
      <p:pic>
        <p:nvPicPr>
          <p:cNvPr id="4" name="Resim 3">
            <a:extLst>
              <a:ext uri="{FF2B5EF4-FFF2-40B4-BE49-F238E27FC236}">
                <a16:creationId xmlns:a16="http://schemas.microsoft.com/office/drawing/2014/main" id="{98FB2C36-15B6-4237-7B27-F9BDBD558EC2}"/>
              </a:ext>
            </a:extLst>
          </p:cNvPr>
          <p:cNvPicPr>
            <a:picLocks noChangeAspect="1"/>
          </p:cNvPicPr>
          <p:nvPr/>
        </p:nvPicPr>
        <p:blipFill>
          <a:blip r:embed="rId2"/>
          <a:stretch>
            <a:fillRect/>
          </a:stretch>
        </p:blipFill>
        <p:spPr>
          <a:xfrm>
            <a:off x="7043601" y="3370583"/>
            <a:ext cx="4696774" cy="2609319"/>
          </a:xfrm>
          <a:prstGeom prst="rect">
            <a:avLst/>
          </a:prstGeom>
        </p:spPr>
      </p:pic>
      <p:sp>
        <p:nvSpPr>
          <p:cNvPr id="2" name="Metin kutusu 1">
            <a:extLst>
              <a:ext uri="{FF2B5EF4-FFF2-40B4-BE49-F238E27FC236}">
                <a16:creationId xmlns:a16="http://schemas.microsoft.com/office/drawing/2014/main" id="{A787789B-6BC2-9B57-C3D5-172CC128B033}"/>
              </a:ext>
            </a:extLst>
          </p:cNvPr>
          <p:cNvSpPr txBox="1"/>
          <p:nvPr/>
        </p:nvSpPr>
        <p:spPr>
          <a:xfrm>
            <a:off x="7903029" y="6152606"/>
            <a:ext cx="3239588" cy="378823"/>
          </a:xfrm>
          <a:prstGeom prst="rect">
            <a:avLst/>
          </a:prstGeom>
          <a:noFill/>
        </p:spPr>
        <p:txBody>
          <a:bodyPr wrap="square" rtlCol="0">
            <a:spAutoFit/>
          </a:bodyPr>
          <a:lstStyle/>
          <a:p>
            <a:r>
              <a:rPr lang="tr-TR" dirty="0" err="1"/>
              <a:t>Sculpture</a:t>
            </a:r>
            <a:r>
              <a:rPr lang="tr-TR" dirty="0"/>
              <a:t> / </a:t>
            </a:r>
            <a:r>
              <a:rPr lang="tr-TR" dirty="0" err="1"/>
              <a:t>skalpçır</a:t>
            </a:r>
            <a:endParaRPr lang="tr-TR" dirty="0"/>
          </a:p>
        </p:txBody>
      </p:sp>
    </p:spTree>
    <p:extLst>
      <p:ext uri="{BB962C8B-B14F-4D97-AF65-F5344CB8AC3E}">
        <p14:creationId xmlns:p14="http://schemas.microsoft.com/office/powerpoint/2010/main" val="2560981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32B4EB3D-5DAF-719E-2BEE-9B99620CC1CA}"/>
              </a:ext>
            </a:extLst>
          </p:cNvPr>
          <p:cNvSpPr txBox="1"/>
          <p:nvPr/>
        </p:nvSpPr>
        <p:spPr>
          <a:xfrm>
            <a:off x="508656" y="688020"/>
            <a:ext cx="6099716" cy="4524315"/>
          </a:xfrm>
          <a:prstGeom prst="rect">
            <a:avLst/>
          </a:prstGeom>
          <a:noFill/>
        </p:spPr>
        <p:txBody>
          <a:bodyPr wrap="square">
            <a:spAutoFit/>
          </a:bodyPr>
          <a:lstStyle/>
          <a:p>
            <a:r>
              <a:rPr lang="tr-TR" dirty="0"/>
              <a:t>Nâzım Hikmet mülteci olarak yaşadığı yıllarda birçok uluslararası toplantıya katılmış, Doğu Avrupa ülkelerinin yanı sıra Roma, Berlin, Paris, Viyana, Havana, Pekin ve </a:t>
            </a:r>
            <a:r>
              <a:rPr lang="tr-TR" dirty="0" err="1"/>
              <a:t>Tanganika'yı</a:t>
            </a:r>
            <a:r>
              <a:rPr lang="tr-TR" dirty="0"/>
              <a:t> gezmiştir.</a:t>
            </a:r>
          </a:p>
          <a:p>
            <a:endParaRPr lang="tr-TR" dirty="0"/>
          </a:p>
          <a:p>
            <a:r>
              <a:rPr lang="tr-TR" dirty="0"/>
              <a:t>Bu arada belirtmeyi tercih etmedim ama yine de ekleyebilirim: Birçok evlilik yaptı, farklı kadınlar için aşk şiirleri yazdı ve aşkları edebiyat tarihinde çok konuşuldu.</a:t>
            </a:r>
          </a:p>
          <a:p>
            <a:endParaRPr lang="tr-TR" dirty="0"/>
          </a:p>
          <a:p>
            <a:r>
              <a:rPr lang="tr-TR" dirty="0"/>
              <a:t>Nazım Hikmet, 3 Haziran 1963'te kalp krizinden öldü ve Moskova'daki </a:t>
            </a:r>
            <a:r>
              <a:rPr lang="tr-TR" dirty="0" err="1"/>
              <a:t>Novodeviçiy</a:t>
            </a:r>
            <a:r>
              <a:rPr lang="tr-TR" dirty="0"/>
              <a:t> Mezarlığı'na defnedildi.</a:t>
            </a:r>
          </a:p>
          <a:p>
            <a:endParaRPr lang="tr-TR" dirty="0"/>
          </a:p>
          <a:p>
            <a:endParaRPr lang="tr-TR" dirty="0"/>
          </a:p>
          <a:p>
            <a:r>
              <a:rPr lang="tr-TR" dirty="0"/>
              <a:t>2002 yılı UNESCO tarafından Nazım Hikmet yılı ilan edildi.</a:t>
            </a:r>
          </a:p>
          <a:p>
            <a:endParaRPr lang="tr-TR" dirty="0"/>
          </a:p>
          <a:p>
            <a:r>
              <a:rPr lang="tr-TR" dirty="0"/>
              <a:t>9 Ocak 2009 tarihinde vatandaşlığı geri verildi.</a:t>
            </a:r>
          </a:p>
        </p:txBody>
      </p:sp>
      <p:pic>
        <p:nvPicPr>
          <p:cNvPr id="5" name="Resim 4">
            <a:extLst>
              <a:ext uri="{FF2B5EF4-FFF2-40B4-BE49-F238E27FC236}">
                <a16:creationId xmlns:a16="http://schemas.microsoft.com/office/drawing/2014/main" id="{6F1B47D4-0A06-D8CD-23C3-63959718AFCF}"/>
              </a:ext>
            </a:extLst>
          </p:cNvPr>
          <p:cNvPicPr>
            <a:picLocks noChangeAspect="1"/>
          </p:cNvPicPr>
          <p:nvPr/>
        </p:nvPicPr>
        <p:blipFill>
          <a:blip r:embed="rId2"/>
          <a:stretch>
            <a:fillRect/>
          </a:stretch>
        </p:blipFill>
        <p:spPr>
          <a:xfrm>
            <a:off x="7620000" y="0"/>
            <a:ext cx="4572000" cy="6858000"/>
          </a:xfrm>
          <a:prstGeom prst="rect">
            <a:avLst/>
          </a:prstGeom>
        </p:spPr>
      </p:pic>
    </p:spTree>
    <p:extLst>
      <p:ext uri="{BB962C8B-B14F-4D97-AF65-F5344CB8AC3E}">
        <p14:creationId xmlns:p14="http://schemas.microsoft.com/office/powerpoint/2010/main" val="2307452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916754E0-CC6D-5FBA-B40F-9160F9426678}"/>
              </a:ext>
            </a:extLst>
          </p:cNvPr>
          <p:cNvPicPr>
            <a:picLocks noChangeAspect="1"/>
          </p:cNvPicPr>
          <p:nvPr/>
        </p:nvPicPr>
        <p:blipFill>
          <a:blip r:embed="rId2"/>
          <a:stretch>
            <a:fillRect/>
          </a:stretch>
        </p:blipFill>
        <p:spPr>
          <a:xfrm>
            <a:off x="441538" y="106002"/>
            <a:ext cx="11070908" cy="5993051"/>
          </a:xfrm>
          <a:prstGeom prst="rect">
            <a:avLst/>
          </a:prstGeom>
        </p:spPr>
      </p:pic>
    </p:spTree>
    <p:extLst>
      <p:ext uri="{BB962C8B-B14F-4D97-AF65-F5344CB8AC3E}">
        <p14:creationId xmlns:p14="http://schemas.microsoft.com/office/powerpoint/2010/main" val="265446509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2413</TotalTime>
  <Words>1073</Words>
  <Application>Microsoft Macintosh PowerPoint</Application>
  <PresentationFormat>Geniş ekran</PresentationFormat>
  <Paragraphs>115</Paragraphs>
  <Slides>19</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19</vt:i4>
      </vt:variant>
    </vt:vector>
  </HeadingPairs>
  <TitlesOfParts>
    <vt:vector size="24" baseType="lpstr">
      <vt:lpstr>Arial</vt:lpstr>
      <vt:lpstr>Calibri</vt:lpstr>
      <vt:lpstr>Calibri Light</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Microsoft Office User</dc:creator>
  <cp:lastModifiedBy>Microsoft Office User</cp:lastModifiedBy>
  <cp:revision>28</cp:revision>
  <dcterms:created xsi:type="dcterms:W3CDTF">2023-05-09T13:08:42Z</dcterms:created>
  <dcterms:modified xsi:type="dcterms:W3CDTF">2024-11-01T21:11:32Z</dcterms:modified>
</cp:coreProperties>
</file>