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7" r:id="rId21"/>
    <p:sldId id="276" r:id="rId22"/>
    <p:sldId id="278"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114" d="100"/>
          <a:sy n="114" d="100"/>
        </p:scale>
        <p:origin x="468" y="102"/>
      </p:cViewPr>
      <p:guideLst/>
    </p:cSldViewPr>
  </p:slideViewPr>
  <p:notesTextViewPr>
    <p:cViewPr>
      <p:scale>
        <a:sx n="1" d="1"/>
        <a:sy n="1" d="1"/>
      </p:scale>
      <p:origin x="0" y="0"/>
    </p:cViewPr>
  </p:notesTextViewPr>
  <p:sorterViewPr>
    <p:cViewPr>
      <p:scale>
        <a:sx n="100" d="100"/>
        <a:sy n="100" d="100"/>
      </p:scale>
      <p:origin x="0" y="-79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dirty="0"/>
              <a:pPr/>
              <a:t>2/7/2025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2/7/2025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turkcebilgi.com/ayd%C4%B1nlanma_%C3%A7a%C2%AD%C4%9F%C4%B1"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smtClean="0"/>
              <a:t>Kültür ve Turizm</a:t>
            </a:r>
            <a:endParaRPr lang="tr-TR" dirty="0"/>
          </a:p>
        </p:txBody>
      </p:sp>
      <p:sp>
        <p:nvSpPr>
          <p:cNvPr id="3" name="Alt Başlık 2"/>
          <p:cNvSpPr>
            <a:spLocks noGrp="1"/>
          </p:cNvSpPr>
          <p:nvPr>
            <p:ph type="subTitle" idx="1"/>
          </p:nvPr>
        </p:nvSpPr>
        <p:spPr/>
        <p:txBody>
          <a:bodyPr/>
          <a:lstStyle/>
          <a:p>
            <a:r>
              <a:rPr lang="tr-TR" b="1" dirty="0" smtClean="0"/>
              <a:t>DOÇ.DR. YAŞAR SARI</a:t>
            </a:r>
            <a:endParaRPr lang="tr-TR" b="1" dirty="0"/>
          </a:p>
        </p:txBody>
      </p:sp>
    </p:spTree>
    <p:extLst>
      <p:ext uri="{BB962C8B-B14F-4D97-AF65-F5344CB8AC3E}">
        <p14:creationId xmlns:p14="http://schemas.microsoft.com/office/powerpoint/2010/main" val="31162150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451258" y="315017"/>
            <a:ext cx="8911687" cy="1280890"/>
          </a:xfrm>
        </p:spPr>
        <p:txBody>
          <a:bodyPr/>
          <a:lstStyle/>
          <a:p>
            <a:r>
              <a:rPr lang="tr-TR" dirty="0"/>
              <a:t>Temel kavramlar</a:t>
            </a:r>
          </a:p>
        </p:txBody>
      </p:sp>
      <p:sp>
        <p:nvSpPr>
          <p:cNvPr id="3" name="İçerik Yer Tutucusu 2"/>
          <p:cNvSpPr>
            <a:spLocks noGrp="1"/>
          </p:cNvSpPr>
          <p:nvPr>
            <p:ph idx="1"/>
          </p:nvPr>
        </p:nvSpPr>
        <p:spPr>
          <a:xfrm>
            <a:off x="1597539" y="1056068"/>
            <a:ext cx="8915400" cy="5589431"/>
          </a:xfrm>
        </p:spPr>
        <p:txBody>
          <a:bodyPr>
            <a:normAutofit fontScale="85000" lnSpcReduction="10000"/>
          </a:bodyPr>
          <a:lstStyle/>
          <a:p>
            <a:pPr marL="0" indent="0">
              <a:buNone/>
            </a:pPr>
            <a:r>
              <a:rPr lang="tr-TR" b="1" dirty="0">
                <a:solidFill>
                  <a:srgbClr val="FF0000"/>
                </a:solidFill>
              </a:rPr>
              <a:t>3- </a:t>
            </a:r>
            <a:r>
              <a:rPr lang="tr-TR" b="1" dirty="0" err="1">
                <a:solidFill>
                  <a:srgbClr val="FF0000"/>
                </a:solidFill>
              </a:rPr>
              <a:t>Kültürleme</a:t>
            </a:r>
            <a:r>
              <a:rPr lang="tr-TR" b="1" dirty="0">
                <a:solidFill>
                  <a:srgbClr val="FF0000"/>
                </a:solidFill>
              </a:rPr>
              <a:t>: </a:t>
            </a:r>
            <a:r>
              <a:rPr lang="tr-TR" dirty="0"/>
              <a:t>Toplumun, kendi kültürel özelliklerini yeni kuşaklara sosyalleşme yoluyla aktarmasıdır. </a:t>
            </a:r>
            <a:br>
              <a:rPr lang="tr-TR" dirty="0"/>
            </a:br>
            <a:r>
              <a:rPr lang="tr-TR" dirty="0"/>
              <a:t/>
            </a:r>
            <a:br>
              <a:rPr lang="tr-TR" dirty="0"/>
            </a:br>
            <a:r>
              <a:rPr lang="tr-TR" b="1" dirty="0">
                <a:solidFill>
                  <a:srgbClr val="0070C0"/>
                </a:solidFill>
              </a:rPr>
              <a:t>Örnek: </a:t>
            </a:r>
            <a:r>
              <a:rPr lang="tr-TR" dirty="0"/>
              <a:t>Türk toplumunda yetişen bir kişi Türk gibi düşünür, davranır ve giyinir. </a:t>
            </a:r>
            <a:r>
              <a:rPr lang="tr-TR" i="1" dirty="0"/>
              <a:t> </a:t>
            </a:r>
            <a:endParaRPr lang="tr-TR" i="1" dirty="0" smtClean="0"/>
          </a:p>
          <a:p>
            <a:pPr marL="0" indent="0">
              <a:buNone/>
            </a:pPr>
            <a:r>
              <a:rPr lang="tr-TR" b="1" dirty="0" smtClean="0">
                <a:solidFill>
                  <a:srgbClr val="FF0000"/>
                </a:solidFill>
              </a:rPr>
              <a:t>4- </a:t>
            </a:r>
            <a:r>
              <a:rPr lang="tr-TR" b="1" dirty="0">
                <a:solidFill>
                  <a:srgbClr val="FF0000"/>
                </a:solidFill>
              </a:rPr>
              <a:t>Kültürleşme: </a:t>
            </a:r>
            <a:r>
              <a:rPr lang="tr-TR" dirty="0"/>
              <a:t>Farklı kültürlerin karşılıklı etkileşime girmesiyle gerçekleşen kültür alış-verişidir. Kültürleşme süreci sonunda her iki toplum da yavaş ya da hızlı değişir. </a:t>
            </a:r>
            <a:br>
              <a:rPr lang="tr-TR" dirty="0"/>
            </a:br>
            <a:r>
              <a:rPr lang="tr-TR" dirty="0"/>
              <a:t/>
            </a:r>
            <a:br>
              <a:rPr lang="tr-TR" dirty="0"/>
            </a:br>
            <a:r>
              <a:rPr lang="tr-TR" b="1" dirty="0">
                <a:solidFill>
                  <a:srgbClr val="0070C0"/>
                </a:solidFill>
              </a:rPr>
              <a:t>Örnek: </a:t>
            </a:r>
            <a:r>
              <a:rPr lang="tr-TR" dirty="0"/>
              <a:t>Aynı mahallede oturan Türk ve Kürt toplulukların zamanla birbirini etkilemesi, Avrupa birliğine üye ülkelerin kültürel etkileşime girmesi </a:t>
            </a:r>
            <a:br>
              <a:rPr lang="tr-TR" dirty="0"/>
            </a:br>
            <a:r>
              <a:rPr lang="tr-TR" dirty="0"/>
              <a:t/>
            </a:r>
            <a:br>
              <a:rPr lang="tr-TR" dirty="0"/>
            </a:br>
            <a:r>
              <a:rPr lang="tr-TR" b="1" dirty="0">
                <a:solidFill>
                  <a:srgbClr val="FF0000"/>
                </a:solidFill>
              </a:rPr>
              <a:t>5- Kültürel Yayılma: </a:t>
            </a:r>
            <a:r>
              <a:rPr lang="tr-TR" dirty="0"/>
              <a:t>Bir kültürde ortaya çıkan maddi veya manevi kültür öğesinin dünyadaki başka kültürlere yayılmasıdır. </a:t>
            </a:r>
            <a:br>
              <a:rPr lang="tr-TR" dirty="0"/>
            </a:br>
            <a:r>
              <a:rPr lang="tr-TR" dirty="0"/>
              <a:t/>
            </a:r>
            <a:br>
              <a:rPr lang="tr-TR" dirty="0"/>
            </a:br>
            <a:r>
              <a:rPr lang="tr-TR" b="1" dirty="0">
                <a:solidFill>
                  <a:srgbClr val="0070C0"/>
                </a:solidFill>
              </a:rPr>
              <a:t>Örnek: </a:t>
            </a:r>
            <a:r>
              <a:rPr lang="tr-TR" dirty="0"/>
              <a:t>Spagettinin İtalya’dan, ulusçuluk fikrinin Fransa’dan, tütünün içmenin Kuzey Amerika yerlilerinden, yoğurdun Türklerden dünyaya yayılması gibi… </a:t>
            </a:r>
            <a:br>
              <a:rPr lang="tr-TR" dirty="0"/>
            </a:br>
            <a:r>
              <a:rPr lang="tr-TR" b="1" dirty="0">
                <a:solidFill>
                  <a:srgbClr val="FF0000"/>
                </a:solidFill>
              </a:rPr>
              <a:t/>
            </a:r>
            <a:br>
              <a:rPr lang="tr-TR" b="1" dirty="0">
                <a:solidFill>
                  <a:srgbClr val="FF0000"/>
                </a:solidFill>
              </a:rPr>
            </a:br>
            <a:r>
              <a:rPr lang="tr-TR" b="1" dirty="0">
                <a:solidFill>
                  <a:srgbClr val="FF0000"/>
                </a:solidFill>
              </a:rPr>
              <a:t>6- Kültürel Gecikme: </a:t>
            </a:r>
            <a:r>
              <a:rPr lang="tr-TR" dirty="0"/>
              <a:t>Bir toplumdaki maddi kültür öğelerinde meydana gelen değişim hızına, manevi kültür öğelerinin ayak uyduramaması oluşan uyumsuzluk ve görgüsüzlük durumudur. </a:t>
            </a:r>
            <a:endParaRPr lang="tr-TR" dirty="0" smtClean="0"/>
          </a:p>
          <a:p>
            <a:pPr marL="0" indent="0">
              <a:lnSpc>
                <a:spcPct val="170000"/>
              </a:lnSpc>
              <a:buNone/>
            </a:pPr>
            <a:r>
              <a:rPr lang="tr-TR" b="1" dirty="0">
                <a:solidFill>
                  <a:srgbClr val="0070C0"/>
                </a:solidFill>
              </a:rPr>
              <a:t>Örnek: </a:t>
            </a:r>
            <a:r>
              <a:rPr lang="tr-TR" dirty="0"/>
              <a:t>Cep telefonu (maddi kültür) hızla yaygınlaşmaktadır ancak onu kullanma görgüsü (manevi kültür) aynı hızda gelişmemektedir. Bunun sonucu olarak toplu mekanlarda yüksek sesle konuşulmakta, tiyatro, cami gibi yerlerde kapatmaya özen gösterilmemektedir. Ayrıca, apartman, kredi kartı, belediye otobüsü, sonradan görme zenginlik vb</a:t>
            </a:r>
            <a:r>
              <a:rPr lang="tr-TR" dirty="0" smtClean="0"/>
              <a:t>.</a:t>
            </a:r>
            <a:endParaRPr lang="tr-TR" dirty="0"/>
          </a:p>
        </p:txBody>
      </p:sp>
    </p:spTree>
    <p:extLst>
      <p:ext uri="{BB962C8B-B14F-4D97-AF65-F5344CB8AC3E}">
        <p14:creationId xmlns:p14="http://schemas.microsoft.com/office/powerpoint/2010/main" val="2966812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Temel kavramlar</a:t>
            </a:r>
          </a:p>
        </p:txBody>
      </p:sp>
      <p:sp>
        <p:nvSpPr>
          <p:cNvPr id="3" name="İçerik Yer Tutucusu 2"/>
          <p:cNvSpPr>
            <a:spLocks noGrp="1"/>
          </p:cNvSpPr>
          <p:nvPr>
            <p:ph idx="1"/>
          </p:nvPr>
        </p:nvSpPr>
        <p:spPr>
          <a:xfrm>
            <a:off x="1777843" y="1399504"/>
            <a:ext cx="8915400" cy="5207357"/>
          </a:xfrm>
        </p:spPr>
        <p:txBody>
          <a:bodyPr>
            <a:normAutofit fontScale="92500" lnSpcReduction="10000"/>
          </a:bodyPr>
          <a:lstStyle/>
          <a:p>
            <a:pPr marL="0" indent="0">
              <a:buNone/>
            </a:pPr>
            <a:r>
              <a:rPr lang="tr-TR" b="1" dirty="0" smtClean="0">
                <a:solidFill>
                  <a:srgbClr val="FF0000"/>
                </a:solidFill>
              </a:rPr>
              <a:t>7- </a:t>
            </a:r>
            <a:r>
              <a:rPr lang="tr-TR" b="1" dirty="0">
                <a:solidFill>
                  <a:srgbClr val="FF0000"/>
                </a:solidFill>
              </a:rPr>
              <a:t>Kültürel Şok: </a:t>
            </a:r>
            <a:r>
              <a:rPr lang="tr-TR" dirty="0"/>
              <a:t>Kendi kültür ortamından başka bir kültür ortamına katılan bireylerin yaşadıkları bunalım ve uyumsuzluk durumudur. </a:t>
            </a:r>
            <a:br>
              <a:rPr lang="tr-TR" dirty="0"/>
            </a:br>
            <a:r>
              <a:rPr lang="tr-TR" dirty="0"/>
              <a:t/>
            </a:r>
            <a:br>
              <a:rPr lang="tr-TR" dirty="0"/>
            </a:br>
            <a:r>
              <a:rPr lang="tr-TR" b="1" dirty="0">
                <a:solidFill>
                  <a:srgbClr val="0070C0"/>
                </a:solidFill>
              </a:rPr>
              <a:t>Örnek: </a:t>
            </a:r>
            <a:r>
              <a:rPr lang="tr-TR" dirty="0"/>
              <a:t>Almanya’ya giden ilk Türk işçilerin uyum sorunları, kentten köye gelin olan bir kızın uyum sorunu, Doğuda bir köye atanan yeni İzmirli öğretmen </a:t>
            </a:r>
            <a:r>
              <a:rPr lang="tr-TR" dirty="0" err="1"/>
              <a:t>vb</a:t>
            </a:r>
            <a:r>
              <a:rPr lang="tr-TR" dirty="0"/>
              <a:t>… </a:t>
            </a:r>
            <a:br>
              <a:rPr lang="tr-TR" dirty="0"/>
            </a:br>
            <a:r>
              <a:rPr lang="tr-TR" b="1" dirty="0">
                <a:solidFill>
                  <a:srgbClr val="FF0000"/>
                </a:solidFill>
              </a:rPr>
              <a:t/>
            </a:r>
            <a:br>
              <a:rPr lang="tr-TR" b="1" dirty="0">
                <a:solidFill>
                  <a:srgbClr val="FF0000"/>
                </a:solidFill>
              </a:rPr>
            </a:br>
            <a:r>
              <a:rPr lang="tr-TR" b="1" dirty="0">
                <a:solidFill>
                  <a:srgbClr val="FF0000"/>
                </a:solidFill>
              </a:rPr>
              <a:t>8- Kültür Emperyalizmi: </a:t>
            </a:r>
            <a:r>
              <a:rPr lang="tr-TR" dirty="0"/>
              <a:t>Emperyalizm, bir ülkenin başka bir ülkenin kaynaklarını sömürmesi demektir. Kültür emperyalizmi, gelişmiş ülkelerin az gelişmiş diğer kültürleri özellikle kitle iletişim araçlarıyla etkilemesi ve kendine benzetmesidir. Kültür emperyalizmi, sömürgeciliği kolaylaştırır. </a:t>
            </a:r>
            <a:endParaRPr lang="tr-TR" dirty="0" smtClean="0"/>
          </a:p>
          <a:p>
            <a:pPr marL="0" indent="0">
              <a:buNone/>
            </a:pPr>
            <a:r>
              <a:rPr lang="tr-TR" b="1" dirty="0" smtClean="0">
                <a:solidFill>
                  <a:srgbClr val="0070C0"/>
                </a:solidFill>
              </a:rPr>
              <a:t>Örnek</a:t>
            </a:r>
            <a:r>
              <a:rPr lang="tr-TR" b="1" dirty="0">
                <a:solidFill>
                  <a:srgbClr val="0070C0"/>
                </a:solidFill>
              </a:rPr>
              <a:t>: </a:t>
            </a:r>
            <a:r>
              <a:rPr lang="tr-TR" dirty="0"/>
              <a:t>Batı kültürü, TV programları ve filmleriyle diğer kültürleri giyim, eğlence ve tüketim alışkanlıkları bakımından kendine benzetmektedir. Böylece Batı, ürettiği ürünlere daha çok pazar bulacaktır. </a:t>
            </a:r>
            <a:br>
              <a:rPr lang="tr-TR" dirty="0"/>
            </a:br>
            <a:r>
              <a:rPr lang="tr-TR" dirty="0"/>
              <a:t/>
            </a:r>
            <a:br>
              <a:rPr lang="tr-TR" dirty="0"/>
            </a:br>
            <a:r>
              <a:rPr lang="tr-TR" b="1" dirty="0">
                <a:solidFill>
                  <a:srgbClr val="FF0000"/>
                </a:solidFill>
              </a:rPr>
              <a:t>9- Kültürel asimilasyon:</a:t>
            </a:r>
            <a:r>
              <a:rPr lang="tr-TR" b="1" dirty="0">
                <a:solidFill>
                  <a:srgbClr val="0070C0"/>
                </a:solidFill>
              </a:rPr>
              <a:t> </a:t>
            </a:r>
            <a:r>
              <a:rPr lang="tr-TR" dirty="0"/>
              <a:t>Bir kültürün, kendi içindeki azınlık kültürü eritmesi ve kendine benzetmesidir. Asimilasyon normal bir süreçle olabildiği gibi devlet eliyle zorla da olabilir. </a:t>
            </a:r>
            <a:endParaRPr lang="tr-TR" dirty="0" smtClean="0"/>
          </a:p>
          <a:p>
            <a:pPr marL="0" indent="0">
              <a:buNone/>
            </a:pPr>
            <a:r>
              <a:rPr lang="tr-TR" b="1" dirty="0">
                <a:solidFill>
                  <a:srgbClr val="0070C0"/>
                </a:solidFill>
              </a:rPr>
              <a:t>Örnek: </a:t>
            </a:r>
            <a:r>
              <a:rPr lang="tr-TR" dirty="0"/>
              <a:t>Bulgar Türklerinin zamanla Slavlar içinde erimesi, Anadolu’daki Türklerden önceki eski halkların Türk kültürü içinde erimesi, </a:t>
            </a:r>
            <a:r>
              <a:rPr lang="tr-TR" dirty="0" err="1"/>
              <a:t>Azteklerin</a:t>
            </a:r>
            <a:r>
              <a:rPr lang="tr-TR" dirty="0"/>
              <a:t> Meksika kültürü içinde erimesi </a:t>
            </a:r>
            <a:r>
              <a:rPr lang="tr-TR" dirty="0" err="1"/>
              <a:t>vb</a:t>
            </a:r>
            <a:r>
              <a:rPr lang="tr-TR" dirty="0"/>
              <a:t>… </a:t>
            </a:r>
            <a:endParaRPr lang="tr-TR" dirty="0" smtClean="0"/>
          </a:p>
        </p:txBody>
      </p:sp>
    </p:spTree>
    <p:extLst>
      <p:ext uri="{BB962C8B-B14F-4D97-AF65-F5344CB8AC3E}">
        <p14:creationId xmlns:p14="http://schemas.microsoft.com/office/powerpoint/2010/main" val="1624548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Temel Kavramlar</a:t>
            </a:r>
            <a:endParaRPr lang="tr-TR" dirty="0"/>
          </a:p>
        </p:txBody>
      </p:sp>
      <p:sp>
        <p:nvSpPr>
          <p:cNvPr id="3" name="İçerik Yer Tutucusu 2"/>
          <p:cNvSpPr>
            <a:spLocks noGrp="1"/>
          </p:cNvSpPr>
          <p:nvPr>
            <p:ph idx="1"/>
          </p:nvPr>
        </p:nvSpPr>
        <p:spPr/>
        <p:txBody>
          <a:bodyPr>
            <a:normAutofit/>
          </a:bodyPr>
          <a:lstStyle/>
          <a:p>
            <a:pPr marL="0" indent="0" algn="just">
              <a:lnSpc>
                <a:spcPct val="150000"/>
              </a:lnSpc>
              <a:buNone/>
            </a:pPr>
            <a:r>
              <a:rPr lang="tr-TR" b="1" dirty="0">
                <a:solidFill>
                  <a:srgbClr val="FF0000"/>
                </a:solidFill>
              </a:rPr>
              <a:t>10- Kültürel Yozlaşama: </a:t>
            </a:r>
            <a:r>
              <a:rPr lang="tr-TR" dirty="0"/>
              <a:t>Yabancı kültürlerin olumsuz etkisi ve toplumun kendi öz değerlerine yeterince sahip çıkmaması sonucu meydana gelen kültürel bozulmadır</a:t>
            </a:r>
            <a:r>
              <a:rPr lang="tr-TR" dirty="0" smtClean="0"/>
              <a:t>.</a:t>
            </a:r>
          </a:p>
          <a:p>
            <a:pPr marL="0" indent="0" algn="just">
              <a:lnSpc>
                <a:spcPct val="150000"/>
              </a:lnSpc>
              <a:buNone/>
            </a:pPr>
            <a:r>
              <a:rPr lang="tr-TR" b="1" dirty="0" smtClean="0">
                <a:solidFill>
                  <a:srgbClr val="0070C0"/>
                </a:solidFill>
              </a:rPr>
              <a:t>Örnek</a:t>
            </a:r>
            <a:r>
              <a:rPr lang="tr-TR" b="1" dirty="0">
                <a:solidFill>
                  <a:srgbClr val="0070C0"/>
                </a:solidFill>
              </a:rPr>
              <a:t>: </a:t>
            </a:r>
            <a:r>
              <a:rPr lang="tr-TR" dirty="0"/>
              <a:t>Gençlerin batı kültürüne özenmesi, yardımlaşmanın yerini çıkarcılığın ve duyarsızlığın alması, anadilin yabancı kelimelerle yozlaşması, dini bayramların özünden uzaklaşıp tatile dönüşmesi, işyeri isimlerinin yabancı kelimelerden seçilmesi </a:t>
            </a:r>
            <a:endParaRPr lang="tr-TR" dirty="0" smtClean="0"/>
          </a:p>
        </p:txBody>
      </p:sp>
    </p:spTree>
    <p:extLst>
      <p:ext uri="{BB962C8B-B14F-4D97-AF65-F5344CB8AC3E}">
        <p14:creationId xmlns:p14="http://schemas.microsoft.com/office/powerpoint/2010/main" val="1080622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smtClean="0"/>
              <a:t>Kültür Turizmi</a:t>
            </a:r>
            <a:endParaRPr lang="tr-TR" dirty="0"/>
          </a:p>
        </p:txBody>
      </p:sp>
      <p:sp>
        <p:nvSpPr>
          <p:cNvPr id="3" name="İçerik Yer Tutucusu 2"/>
          <p:cNvSpPr>
            <a:spLocks noGrp="1"/>
          </p:cNvSpPr>
          <p:nvPr>
            <p:ph idx="1"/>
          </p:nvPr>
        </p:nvSpPr>
        <p:spPr/>
        <p:txBody>
          <a:bodyPr>
            <a:normAutofit/>
          </a:bodyPr>
          <a:lstStyle/>
          <a:p>
            <a:pPr>
              <a:lnSpc>
                <a:spcPct val="150000"/>
              </a:lnSpc>
            </a:pPr>
            <a:r>
              <a:rPr lang="tr-TR" sz="2400" dirty="0" smtClean="0">
                <a:solidFill>
                  <a:srgbClr val="FF0000"/>
                </a:solidFill>
              </a:rPr>
              <a:t>Birçok </a:t>
            </a:r>
            <a:r>
              <a:rPr lang="tr-TR" sz="2400" dirty="0">
                <a:solidFill>
                  <a:srgbClr val="FF0000"/>
                </a:solidFill>
              </a:rPr>
              <a:t>turist</a:t>
            </a:r>
            <a:r>
              <a:rPr lang="tr-TR" sz="2400" dirty="0"/>
              <a:t>, toplumlara ait kültürleri tanıma isteği içinde seyahat etmektedir. Turistlerin bu </a:t>
            </a:r>
            <a:r>
              <a:rPr lang="tr-TR" sz="2400" dirty="0">
                <a:solidFill>
                  <a:srgbClr val="FF0000"/>
                </a:solidFill>
              </a:rPr>
              <a:t>farklı kültürleri </a:t>
            </a:r>
            <a:r>
              <a:rPr lang="tr-TR" sz="2400" dirty="0"/>
              <a:t>görüp tanımak için yaptıkları seyahat ve konaklamalar “</a:t>
            </a:r>
            <a:r>
              <a:rPr lang="tr-TR" sz="2400" b="1" dirty="0">
                <a:solidFill>
                  <a:srgbClr val="0070C0"/>
                </a:solidFill>
              </a:rPr>
              <a:t>kültür turizmi</a:t>
            </a:r>
            <a:r>
              <a:rPr lang="tr-TR" sz="2400" dirty="0"/>
              <a:t>” olarak adlandırılmaktadır. </a:t>
            </a:r>
            <a:endParaRPr lang="tr-TR" sz="2400" dirty="0" smtClean="0"/>
          </a:p>
          <a:p>
            <a:pPr>
              <a:lnSpc>
                <a:spcPct val="150000"/>
              </a:lnSpc>
            </a:pPr>
            <a:endParaRPr lang="tr-TR" sz="2400" dirty="0" smtClean="0"/>
          </a:p>
          <a:p>
            <a:pPr algn="just">
              <a:lnSpc>
                <a:spcPct val="150000"/>
              </a:lnSpc>
            </a:pPr>
            <a:endParaRPr lang="tr-TR" sz="2400" dirty="0"/>
          </a:p>
        </p:txBody>
      </p:sp>
    </p:spTree>
    <p:extLst>
      <p:ext uri="{BB962C8B-B14F-4D97-AF65-F5344CB8AC3E}">
        <p14:creationId xmlns:p14="http://schemas.microsoft.com/office/powerpoint/2010/main" val="4036340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Kültür Turizminin İçeriği</a:t>
            </a:r>
            <a:endParaRPr lang="tr-TR" dirty="0"/>
          </a:p>
        </p:txBody>
      </p:sp>
      <p:sp>
        <p:nvSpPr>
          <p:cNvPr id="3" name="İçerik Yer Tutucusu 2"/>
          <p:cNvSpPr>
            <a:spLocks noGrp="1"/>
          </p:cNvSpPr>
          <p:nvPr>
            <p:ph idx="1"/>
          </p:nvPr>
        </p:nvSpPr>
        <p:spPr>
          <a:xfrm>
            <a:off x="2164209" y="1785870"/>
            <a:ext cx="8915400" cy="4679324"/>
          </a:xfrm>
        </p:spPr>
        <p:txBody>
          <a:bodyPr>
            <a:normAutofit fontScale="77500" lnSpcReduction="20000"/>
          </a:bodyPr>
          <a:lstStyle/>
          <a:p>
            <a:pPr marL="0" indent="0">
              <a:lnSpc>
                <a:spcPct val="120000"/>
              </a:lnSpc>
              <a:buNone/>
            </a:pPr>
            <a:r>
              <a:rPr lang="tr-TR" sz="2400" dirty="0"/>
              <a:t>Bu turizm </a:t>
            </a:r>
            <a:r>
              <a:rPr lang="tr-TR" sz="2400" dirty="0" smtClean="0"/>
              <a:t>çeşidine </a:t>
            </a:r>
            <a:r>
              <a:rPr lang="tr-TR" sz="2400" dirty="0"/>
              <a:t>katılan </a:t>
            </a:r>
            <a:r>
              <a:rPr lang="tr-TR" sz="2400" dirty="0" smtClean="0"/>
              <a:t>turistler; </a:t>
            </a:r>
          </a:p>
          <a:p>
            <a:pPr>
              <a:lnSpc>
                <a:spcPct val="120000"/>
              </a:lnSpc>
            </a:pPr>
            <a:r>
              <a:rPr lang="tr-TR" sz="2400" dirty="0" smtClean="0">
                <a:solidFill>
                  <a:srgbClr val="0070C0"/>
                </a:solidFill>
              </a:rPr>
              <a:t>arkeolojik alanları,</a:t>
            </a:r>
          </a:p>
          <a:p>
            <a:pPr>
              <a:lnSpc>
                <a:spcPct val="120000"/>
              </a:lnSpc>
            </a:pPr>
            <a:r>
              <a:rPr lang="tr-TR" sz="2400" dirty="0" smtClean="0">
                <a:solidFill>
                  <a:srgbClr val="0070C0"/>
                </a:solidFill>
              </a:rPr>
              <a:t>müzeleri</a:t>
            </a:r>
            <a:r>
              <a:rPr lang="tr-TR" sz="2400" dirty="0">
                <a:solidFill>
                  <a:srgbClr val="0070C0"/>
                </a:solidFill>
              </a:rPr>
              <a:t>, </a:t>
            </a:r>
            <a:endParaRPr lang="tr-TR" sz="2400" dirty="0" smtClean="0">
              <a:solidFill>
                <a:srgbClr val="0070C0"/>
              </a:solidFill>
            </a:endParaRPr>
          </a:p>
          <a:p>
            <a:pPr>
              <a:lnSpc>
                <a:spcPct val="120000"/>
              </a:lnSpc>
            </a:pPr>
            <a:r>
              <a:rPr lang="tr-TR" sz="2400" dirty="0" smtClean="0">
                <a:solidFill>
                  <a:srgbClr val="0070C0"/>
                </a:solidFill>
              </a:rPr>
              <a:t>mimari </a:t>
            </a:r>
            <a:r>
              <a:rPr lang="tr-TR" sz="2400" dirty="0">
                <a:solidFill>
                  <a:srgbClr val="0070C0"/>
                </a:solidFill>
              </a:rPr>
              <a:t>yerleri, </a:t>
            </a:r>
            <a:endParaRPr lang="tr-TR" sz="2400" dirty="0" smtClean="0">
              <a:solidFill>
                <a:srgbClr val="0070C0"/>
              </a:solidFill>
            </a:endParaRPr>
          </a:p>
          <a:p>
            <a:pPr>
              <a:lnSpc>
                <a:spcPct val="120000"/>
              </a:lnSpc>
            </a:pPr>
            <a:r>
              <a:rPr lang="tr-TR" sz="2400" dirty="0" smtClean="0">
                <a:solidFill>
                  <a:srgbClr val="0070C0"/>
                </a:solidFill>
              </a:rPr>
              <a:t>sanatsal </a:t>
            </a:r>
            <a:r>
              <a:rPr lang="tr-TR" sz="2400" dirty="0">
                <a:solidFill>
                  <a:srgbClr val="0070C0"/>
                </a:solidFill>
              </a:rPr>
              <a:t>galerileri, </a:t>
            </a:r>
          </a:p>
          <a:p>
            <a:pPr>
              <a:lnSpc>
                <a:spcPct val="120000"/>
              </a:lnSpc>
            </a:pPr>
            <a:r>
              <a:rPr lang="tr-TR" sz="2400" dirty="0" smtClean="0">
                <a:solidFill>
                  <a:srgbClr val="0070C0"/>
                </a:solidFill>
              </a:rPr>
              <a:t>festivalleri</a:t>
            </a:r>
            <a:r>
              <a:rPr lang="tr-TR" sz="2400" dirty="0">
                <a:solidFill>
                  <a:srgbClr val="0070C0"/>
                </a:solidFill>
              </a:rPr>
              <a:t>, </a:t>
            </a:r>
            <a:endParaRPr lang="tr-TR" sz="2400" dirty="0" smtClean="0">
              <a:solidFill>
                <a:srgbClr val="0070C0"/>
              </a:solidFill>
            </a:endParaRPr>
          </a:p>
          <a:p>
            <a:pPr>
              <a:lnSpc>
                <a:spcPct val="120000"/>
              </a:lnSpc>
            </a:pPr>
            <a:r>
              <a:rPr lang="tr-TR" sz="2400" dirty="0" smtClean="0">
                <a:solidFill>
                  <a:srgbClr val="0070C0"/>
                </a:solidFill>
              </a:rPr>
              <a:t>heykelleri</a:t>
            </a:r>
            <a:r>
              <a:rPr lang="tr-TR" sz="2400" dirty="0">
                <a:solidFill>
                  <a:srgbClr val="0070C0"/>
                </a:solidFill>
              </a:rPr>
              <a:t>, </a:t>
            </a:r>
            <a:endParaRPr lang="tr-TR" sz="2400" dirty="0" smtClean="0">
              <a:solidFill>
                <a:srgbClr val="0070C0"/>
              </a:solidFill>
            </a:endParaRPr>
          </a:p>
          <a:p>
            <a:pPr>
              <a:lnSpc>
                <a:spcPct val="120000"/>
              </a:lnSpc>
            </a:pPr>
            <a:r>
              <a:rPr lang="tr-TR" sz="2400" dirty="0" smtClean="0">
                <a:solidFill>
                  <a:srgbClr val="0070C0"/>
                </a:solidFill>
              </a:rPr>
              <a:t>müzik </a:t>
            </a:r>
            <a:r>
              <a:rPr lang="tr-TR" sz="2400" dirty="0">
                <a:solidFill>
                  <a:srgbClr val="0070C0"/>
                </a:solidFill>
              </a:rPr>
              <a:t>ve dans etkinliklerini</a:t>
            </a:r>
            <a:r>
              <a:rPr lang="tr-TR" sz="2400" dirty="0"/>
              <a:t>, </a:t>
            </a:r>
            <a:endParaRPr lang="tr-TR" sz="2400" dirty="0" smtClean="0"/>
          </a:p>
          <a:p>
            <a:pPr>
              <a:lnSpc>
                <a:spcPct val="120000"/>
              </a:lnSpc>
            </a:pPr>
            <a:r>
              <a:rPr lang="tr-TR" sz="2400" dirty="0" smtClean="0">
                <a:solidFill>
                  <a:srgbClr val="0070C0"/>
                </a:solidFill>
              </a:rPr>
              <a:t>tiyatro </a:t>
            </a:r>
            <a:r>
              <a:rPr lang="tr-TR" sz="2400" dirty="0">
                <a:solidFill>
                  <a:srgbClr val="0070C0"/>
                </a:solidFill>
              </a:rPr>
              <a:t>gösterilerini, </a:t>
            </a:r>
            <a:endParaRPr lang="tr-TR" sz="2400" dirty="0" smtClean="0">
              <a:solidFill>
                <a:srgbClr val="0070C0"/>
              </a:solidFill>
            </a:endParaRPr>
          </a:p>
          <a:p>
            <a:pPr>
              <a:lnSpc>
                <a:spcPct val="120000"/>
              </a:lnSpc>
            </a:pPr>
            <a:r>
              <a:rPr lang="tr-TR" sz="2400" dirty="0" smtClean="0">
                <a:solidFill>
                  <a:srgbClr val="0070C0"/>
                </a:solidFill>
              </a:rPr>
              <a:t>dini festivalleri</a:t>
            </a:r>
          </a:p>
          <a:p>
            <a:pPr marL="0" indent="0">
              <a:lnSpc>
                <a:spcPct val="120000"/>
              </a:lnSpc>
              <a:buNone/>
            </a:pPr>
            <a:r>
              <a:rPr lang="tr-TR" sz="2400" dirty="0" smtClean="0"/>
              <a:t> </a:t>
            </a:r>
            <a:r>
              <a:rPr lang="tr-TR" sz="2400" dirty="0">
                <a:solidFill>
                  <a:srgbClr val="FF0000"/>
                </a:solidFill>
              </a:rPr>
              <a:t>izlemek ve katılmak </a:t>
            </a:r>
            <a:r>
              <a:rPr lang="tr-TR" sz="2400" dirty="0"/>
              <a:t>amacını </a:t>
            </a:r>
            <a:r>
              <a:rPr lang="tr-TR" sz="2400" dirty="0" smtClean="0"/>
              <a:t>taşımaktadırlar.</a:t>
            </a:r>
            <a:endParaRPr lang="tr-TR" sz="2400" dirty="0"/>
          </a:p>
        </p:txBody>
      </p:sp>
    </p:spTree>
    <p:extLst>
      <p:ext uri="{BB962C8B-B14F-4D97-AF65-F5344CB8AC3E}">
        <p14:creationId xmlns:p14="http://schemas.microsoft.com/office/powerpoint/2010/main" val="10054766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Kültür Turizmi Çeşitleri</a:t>
            </a:r>
            <a:endParaRPr lang="tr-TR" dirty="0"/>
          </a:p>
        </p:txBody>
      </p:sp>
      <p:pic>
        <p:nvPicPr>
          <p:cNvPr id="7" name="Resim 6"/>
          <p:cNvPicPr>
            <a:picLocks noChangeAspect="1"/>
          </p:cNvPicPr>
          <p:nvPr/>
        </p:nvPicPr>
        <p:blipFill>
          <a:blip r:embed="rId2"/>
          <a:stretch>
            <a:fillRect/>
          </a:stretch>
        </p:blipFill>
        <p:spPr>
          <a:xfrm>
            <a:off x="1139042" y="1542111"/>
            <a:ext cx="10526522" cy="4214746"/>
          </a:xfrm>
          <a:prstGeom prst="rect">
            <a:avLst/>
          </a:prstGeom>
        </p:spPr>
      </p:pic>
    </p:spTree>
    <p:extLst>
      <p:ext uri="{BB962C8B-B14F-4D97-AF65-F5344CB8AC3E}">
        <p14:creationId xmlns:p14="http://schemas.microsoft.com/office/powerpoint/2010/main" val="23362446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Kültürel Varlıklar</a:t>
            </a:r>
            <a:endParaRPr lang="tr-TR" dirty="0"/>
          </a:p>
        </p:txBody>
      </p:sp>
      <p:sp>
        <p:nvSpPr>
          <p:cNvPr id="3" name="İçerik Yer Tutucusu 2"/>
          <p:cNvSpPr>
            <a:spLocks noGrp="1"/>
          </p:cNvSpPr>
          <p:nvPr>
            <p:ph idx="1"/>
          </p:nvPr>
        </p:nvSpPr>
        <p:spPr/>
        <p:txBody>
          <a:bodyPr>
            <a:normAutofit/>
          </a:bodyPr>
          <a:lstStyle/>
          <a:p>
            <a:r>
              <a:rPr lang="tr-TR" sz="2400" dirty="0"/>
              <a:t>Bunlar bir anlamda da bir ülkenin kültürel sermayesidir. </a:t>
            </a:r>
            <a:endParaRPr lang="tr-TR" sz="2800" dirty="0" smtClean="0"/>
          </a:p>
          <a:p>
            <a:r>
              <a:rPr lang="tr-TR" sz="2800" dirty="0" smtClean="0"/>
              <a:t>Bunlar arasında</a:t>
            </a:r>
            <a:r>
              <a:rPr lang="tr-TR" sz="2800" dirty="0"/>
              <a:t>;</a:t>
            </a:r>
            <a:endParaRPr lang="tr-TR" sz="2800" dirty="0" smtClean="0"/>
          </a:p>
          <a:p>
            <a:pPr lvl="1"/>
            <a:r>
              <a:rPr lang="tr-TR" sz="2400" dirty="0" smtClean="0">
                <a:solidFill>
                  <a:srgbClr val="FF0000"/>
                </a:solidFill>
              </a:rPr>
              <a:t>çevresel </a:t>
            </a:r>
            <a:r>
              <a:rPr lang="tr-TR" sz="2400" dirty="0">
                <a:solidFill>
                  <a:srgbClr val="FF0000"/>
                </a:solidFill>
              </a:rPr>
              <a:t>yapılar </a:t>
            </a:r>
            <a:r>
              <a:rPr lang="tr-TR" sz="2400" dirty="0"/>
              <a:t>(eğlence ve doğa </a:t>
            </a:r>
            <a:r>
              <a:rPr lang="tr-TR" sz="2400" dirty="0" smtClean="0"/>
              <a:t>parkları, </a:t>
            </a:r>
            <a:r>
              <a:rPr lang="tr-TR" sz="2400" dirty="0"/>
              <a:t>kültürel merkezler, </a:t>
            </a:r>
            <a:r>
              <a:rPr lang="tr-TR" sz="2400" dirty="0" smtClean="0"/>
              <a:t>alış-veriş merkezleri vb.); </a:t>
            </a:r>
          </a:p>
          <a:p>
            <a:pPr lvl="1"/>
            <a:r>
              <a:rPr lang="tr-TR" sz="2400" dirty="0" smtClean="0">
                <a:solidFill>
                  <a:srgbClr val="FF0000"/>
                </a:solidFill>
              </a:rPr>
              <a:t>gösteriler</a:t>
            </a:r>
            <a:r>
              <a:rPr lang="tr-TR" sz="2400" dirty="0" smtClean="0"/>
              <a:t> </a:t>
            </a:r>
            <a:r>
              <a:rPr lang="tr-TR" sz="2400" dirty="0"/>
              <a:t>(etkinlikler ve festivaller) </a:t>
            </a:r>
            <a:r>
              <a:rPr lang="tr-TR" sz="2400" dirty="0" smtClean="0"/>
              <a:t>sayılabilir.</a:t>
            </a:r>
            <a:endParaRPr lang="tr-TR" sz="2400" dirty="0"/>
          </a:p>
        </p:txBody>
      </p:sp>
    </p:spTree>
    <p:extLst>
      <p:ext uri="{BB962C8B-B14F-4D97-AF65-F5344CB8AC3E}">
        <p14:creationId xmlns:p14="http://schemas.microsoft.com/office/powerpoint/2010/main" val="42035196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425500" y="199106"/>
            <a:ext cx="8911687" cy="702414"/>
          </a:xfrm>
        </p:spPr>
        <p:txBody>
          <a:bodyPr/>
          <a:lstStyle/>
          <a:p>
            <a:r>
              <a:rPr lang="tr-TR" dirty="0" smtClean="0"/>
              <a:t>Kültürel Turizm Kaynakları</a:t>
            </a:r>
            <a:endParaRPr lang="tr-TR" dirty="0"/>
          </a:p>
        </p:txBody>
      </p:sp>
      <p:pic>
        <p:nvPicPr>
          <p:cNvPr id="4" name="Resim 3"/>
          <p:cNvPicPr>
            <a:picLocks noChangeAspect="1"/>
          </p:cNvPicPr>
          <p:nvPr/>
        </p:nvPicPr>
        <p:blipFill>
          <a:blip r:embed="rId2"/>
          <a:stretch>
            <a:fillRect/>
          </a:stretch>
        </p:blipFill>
        <p:spPr>
          <a:xfrm>
            <a:off x="2610655" y="862883"/>
            <a:ext cx="6172200" cy="5829300"/>
          </a:xfrm>
          <a:prstGeom prst="rect">
            <a:avLst/>
          </a:prstGeom>
        </p:spPr>
      </p:pic>
    </p:spTree>
    <p:extLst>
      <p:ext uri="{BB962C8B-B14F-4D97-AF65-F5344CB8AC3E}">
        <p14:creationId xmlns:p14="http://schemas.microsoft.com/office/powerpoint/2010/main" val="13983975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Kültürel Turist ve Özellikleri</a:t>
            </a:r>
            <a:endParaRPr lang="tr-TR" dirty="0"/>
          </a:p>
        </p:txBody>
      </p:sp>
      <p:sp>
        <p:nvSpPr>
          <p:cNvPr id="3" name="İçerik Yer Tutucusu 2"/>
          <p:cNvSpPr>
            <a:spLocks noGrp="1"/>
          </p:cNvSpPr>
          <p:nvPr>
            <p:ph idx="1"/>
          </p:nvPr>
        </p:nvSpPr>
        <p:spPr>
          <a:xfrm>
            <a:off x="2589212" y="1493949"/>
            <a:ext cx="8915400" cy="4881093"/>
          </a:xfrm>
        </p:spPr>
        <p:txBody>
          <a:bodyPr>
            <a:normAutofit/>
          </a:bodyPr>
          <a:lstStyle/>
          <a:p>
            <a:pPr marL="0" indent="0">
              <a:buNone/>
            </a:pPr>
            <a:r>
              <a:rPr lang="tr-TR" sz="2000" dirty="0" smtClean="0">
                <a:solidFill>
                  <a:srgbClr val="0070C0"/>
                </a:solidFill>
              </a:rPr>
              <a:t>Kültürel amaçlı seyahat eden turisttir. </a:t>
            </a:r>
            <a:r>
              <a:rPr lang="tr-TR" sz="2000" dirty="0" smtClean="0">
                <a:solidFill>
                  <a:srgbClr val="FF0000"/>
                </a:solidFill>
              </a:rPr>
              <a:t>Özellikleri;</a:t>
            </a:r>
          </a:p>
          <a:p>
            <a:r>
              <a:rPr lang="tr-TR" sz="2000" dirty="0" smtClean="0"/>
              <a:t>Diğer </a:t>
            </a:r>
            <a:r>
              <a:rPr lang="tr-TR" sz="2000" dirty="0"/>
              <a:t>turistlerden daha fazla </a:t>
            </a:r>
            <a:r>
              <a:rPr lang="tr-TR" sz="2000" dirty="0" smtClean="0"/>
              <a:t>kazanırlar,</a:t>
            </a:r>
          </a:p>
          <a:p>
            <a:r>
              <a:rPr lang="tr-TR" sz="2000" dirty="0" smtClean="0"/>
              <a:t>Tatildeyken </a:t>
            </a:r>
            <a:r>
              <a:rPr lang="tr-TR" sz="2000" dirty="0"/>
              <a:t>daha fazla </a:t>
            </a:r>
            <a:r>
              <a:rPr lang="tr-TR" sz="2000" dirty="0" smtClean="0"/>
              <a:t>harcarlar,</a:t>
            </a:r>
          </a:p>
          <a:p>
            <a:r>
              <a:rPr lang="tr-TR" sz="2000" dirty="0" smtClean="0"/>
              <a:t>Genel </a:t>
            </a:r>
            <a:r>
              <a:rPr lang="tr-TR" sz="2000" dirty="0"/>
              <a:t>halktan daha </a:t>
            </a:r>
            <a:r>
              <a:rPr lang="tr-TR" sz="2000" dirty="0" smtClean="0"/>
              <a:t>eğitimlidirler,</a:t>
            </a:r>
          </a:p>
          <a:p>
            <a:r>
              <a:rPr lang="tr-TR" sz="2000" dirty="0" smtClean="0"/>
              <a:t>Yaş ortalamaları </a:t>
            </a:r>
            <a:r>
              <a:rPr lang="tr-TR" sz="2000" dirty="0"/>
              <a:t>genellikle 50 </a:t>
            </a:r>
            <a:r>
              <a:rPr lang="tr-TR" sz="2000" dirty="0" smtClean="0"/>
              <a:t>yaş üstüdür,</a:t>
            </a:r>
          </a:p>
          <a:p>
            <a:r>
              <a:rPr lang="tr-TR" sz="2000" dirty="0" smtClean="0"/>
              <a:t>Kitle </a:t>
            </a:r>
            <a:r>
              <a:rPr lang="tr-TR" sz="2000" dirty="0"/>
              <a:t>turistlerinden genellikle </a:t>
            </a:r>
            <a:r>
              <a:rPr lang="tr-TR" sz="2000" dirty="0" smtClean="0"/>
              <a:t>ayrıdırlar, </a:t>
            </a:r>
          </a:p>
          <a:p>
            <a:r>
              <a:rPr lang="tr-TR" sz="2000" dirty="0" smtClean="0"/>
              <a:t>Bireysel </a:t>
            </a:r>
            <a:r>
              <a:rPr lang="tr-TR" sz="2000" dirty="0"/>
              <a:t>veya küçük gruplar </a:t>
            </a:r>
            <a:r>
              <a:rPr lang="tr-TR" sz="2000" dirty="0" smtClean="0"/>
              <a:t>halinde </a:t>
            </a:r>
            <a:r>
              <a:rPr lang="tr-TR" sz="2000" dirty="0"/>
              <a:t>seyahat </a:t>
            </a:r>
            <a:r>
              <a:rPr lang="tr-TR" sz="2000" dirty="0" smtClean="0"/>
              <a:t>ederler,</a:t>
            </a:r>
          </a:p>
          <a:p>
            <a:r>
              <a:rPr lang="tr-TR" sz="2000" dirty="0" smtClean="0"/>
              <a:t>Seyahat </a:t>
            </a:r>
            <a:r>
              <a:rPr lang="tr-TR" sz="2000" dirty="0"/>
              <a:t>zamanları genellikle nisandan </a:t>
            </a:r>
            <a:r>
              <a:rPr lang="tr-TR" sz="2000" dirty="0" smtClean="0"/>
              <a:t>başlayıp </a:t>
            </a:r>
            <a:r>
              <a:rPr lang="tr-TR" sz="2000" dirty="0"/>
              <a:t>eylül ayına kadar olan döneme </a:t>
            </a:r>
            <a:r>
              <a:rPr lang="tr-TR" sz="2000" dirty="0" smtClean="0"/>
              <a:t>yayılabilir,</a:t>
            </a:r>
          </a:p>
          <a:p>
            <a:r>
              <a:rPr lang="tr-TR" sz="2000" dirty="0" smtClean="0"/>
              <a:t>Tatildeyken </a:t>
            </a:r>
            <a:r>
              <a:rPr lang="tr-TR" sz="2000" dirty="0"/>
              <a:t>bölgede daha fazla zaman </a:t>
            </a:r>
            <a:r>
              <a:rPr lang="tr-TR" sz="2000" dirty="0" smtClean="0"/>
              <a:t>harcarlar.</a:t>
            </a:r>
            <a:endParaRPr lang="tr-TR" sz="2000" dirty="0"/>
          </a:p>
        </p:txBody>
      </p:sp>
    </p:spTree>
    <p:extLst>
      <p:ext uri="{BB962C8B-B14F-4D97-AF65-F5344CB8AC3E}">
        <p14:creationId xmlns:p14="http://schemas.microsoft.com/office/powerpoint/2010/main" val="10433862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Kültürel Turist Çeşitleri</a:t>
            </a:r>
            <a:endParaRPr lang="tr-TR" dirty="0"/>
          </a:p>
        </p:txBody>
      </p:sp>
      <p:pic>
        <p:nvPicPr>
          <p:cNvPr id="4" name="Resim 3"/>
          <p:cNvPicPr>
            <a:picLocks noChangeAspect="1"/>
          </p:cNvPicPr>
          <p:nvPr/>
        </p:nvPicPr>
        <p:blipFill>
          <a:blip r:embed="rId2"/>
          <a:stretch>
            <a:fillRect/>
          </a:stretch>
        </p:blipFill>
        <p:spPr>
          <a:xfrm>
            <a:off x="1270648" y="2060350"/>
            <a:ext cx="10397229" cy="3232867"/>
          </a:xfrm>
          <a:prstGeom prst="rect">
            <a:avLst/>
          </a:prstGeom>
        </p:spPr>
      </p:pic>
    </p:spTree>
    <p:extLst>
      <p:ext uri="{BB962C8B-B14F-4D97-AF65-F5344CB8AC3E}">
        <p14:creationId xmlns:p14="http://schemas.microsoft.com/office/powerpoint/2010/main" val="2119695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Kültür</a:t>
            </a:r>
            <a:endParaRPr lang="tr-TR" b="1" dirty="0"/>
          </a:p>
        </p:txBody>
      </p:sp>
      <p:sp>
        <p:nvSpPr>
          <p:cNvPr id="3" name="İçerik Yer Tutucusu 2"/>
          <p:cNvSpPr>
            <a:spLocks noGrp="1"/>
          </p:cNvSpPr>
          <p:nvPr>
            <p:ph idx="1"/>
          </p:nvPr>
        </p:nvSpPr>
        <p:spPr>
          <a:xfrm>
            <a:off x="1958148" y="1103290"/>
            <a:ext cx="9774506" cy="4473262"/>
          </a:xfrm>
        </p:spPr>
        <p:txBody>
          <a:bodyPr>
            <a:noAutofit/>
          </a:bodyPr>
          <a:lstStyle/>
          <a:p>
            <a:pPr algn="just">
              <a:lnSpc>
                <a:spcPct val="150000"/>
              </a:lnSpc>
            </a:pPr>
            <a:r>
              <a:rPr lang="tr-TR" sz="2000" dirty="0" smtClean="0">
                <a:latin typeface="Calibri" panose="020F0502020204030204" pitchFamily="34" charset="0"/>
              </a:rPr>
              <a:t>Kültür</a:t>
            </a:r>
            <a:r>
              <a:rPr lang="tr-TR" sz="2000" dirty="0">
                <a:latin typeface="Calibri" panose="020F0502020204030204" pitchFamily="34" charset="0"/>
              </a:rPr>
              <a:t>, bir millete şahsiyetini veren, diğer milletlerle arasındaki farkı tayine yarayan, tarihin seyri içerisinde teşekkül etmiş, o millete mahsus maddi ve manevi değerlerin ahenkli bütünüdür</a:t>
            </a:r>
            <a:r>
              <a:rPr lang="tr-TR" sz="2000" dirty="0" smtClean="0">
                <a:latin typeface="Calibri" panose="020F0502020204030204" pitchFamily="34" charset="0"/>
              </a:rPr>
              <a:t>.</a:t>
            </a:r>
          </a:p>
          <a:p>
            <a:pPr algn="just">
              <a:lnSpc>
                <a:spcPct val="150000"/>
              </a:lnSpc>
            </a:pPr>
            <a:r>
              <a:rPr lang="tr-TR" sz="2000" dirty="0">
                <a:latin typeface="Calibri" panose="020F0502020204030204" pitchFamily="34" charset="0"/>
              </a:rPr>
              <a:t>millî kültür, millet adı verilen canlı organizmanın ruhu ve beynidir. Nasıl ki canlı bir organizma ruhsuz ve bedensiz yaşayamazsa ondan daha da karmaşık olan millet de kültür olmadan yaşayamaz. Bir milletin mal olmuş ruhi değerleri, </a:t>
            </a:r>
            <a:r>
              <a:rPr lang="tr-TR" sz="2000" dirty="0" err="1">
                <a:latin typeface="Calibri" panose="020F0502020204030204" pitchFamily="34" charset="0"/>
              </a:rPr>
              <a:t>ahlâki</a:t>
            </a:r>
            <a:r>
              <a:rPr lang="tr-TR" sz="2000" dirty="0">
                <a:latin typeface="Calibri" panose="020F0502020204030204" pitchFamily="34" charset="0"/>
              </a:rPr>
              <a:t> yapısı millî kültüre dayanmalıdır ki bir anlam ifade edebilsin</a:t>
            </a:r>
            <a:r>
              <a:rPr lang="tr-TR" sz="2000" dirty="0" smtClean="0">
                <a:latin typeface="Calibri" panose="020F0502020204030204" pitchFamily="34" charset="0"/>
              </a:rPr>
              <a:t>.</a:t>
            </a:r>
          </a:p>
          <a:p>
            <a:pPr algn="just">
              <a:lnSpc>
                <a:spcPct val="150000"/>
              </a:lnSpc>
            </a:pPr>
            <a:r>
              <a:rPr lang="tr-TR" sz="2000" dirty="0"/>
              <a:t>esas </a:t>
            </a:r>
            <a:r>
              <a:rPr lang="tr-TR" sz="2000" b="1" u="sng" dirty="0">
                <a:hlinkClick r:id="rId2"/>
              </a:rPr>
              <a:t>Aydınlanma Ça­ğında</a:t>
            </a:r>
            <a:r>
              <a:rPr lang="tr-TR" sz="2000" dirty="0"/>
              <a:t> oluşan kültür kavramının gerçek yara­tıcısı ünlü Alman filozofu </a:t>
            </a:r>
            <a:r>
              <a:rPr lang="tr-TR" sz="2000" dirty="0" err="1" smtClean="0"/>
              <a:t>Herder’</a:t>
            </a:r>
            <a:r>
              <a:rPr lang="tr-TR" sz="2000" i="1" dirty="0" err="1" smtClean="0"/>
              <a:t>dir</a:t>
            </a:r>
            <a:r>
              <a:rPr lang="tr-TR" sz="2000" i="1" dirty="0"/>
              <a:t>. Ona göre, kültür bir ulusun, bir halk ya da toplu­luğun yaşam tarzıdır. </a:t>
            </a:r>
            <a:endParaRPr lang="tr-TR" sz="2000" dirty="0">
              <a:latin typeface="Calibri" panose="020F0502020204030204" pitchFamily="34" charset="0"/>
            </a:endParaRPr>
          </a:p>
        </p:txBody>
      </p:sp>
    </p:spTree>
    <p:extLst>
      <p:ext uri="{BB962C8B-B14F-4D97-AF65-F5344CB8AC3E}">
        <p14:creationId xmlns:p14="http://schemas.microsoft.com/office/powerpoint/2010/main" val="1685271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İnsanları Kültürel Amaçlı Seyahate Yönelten Motivasyonlar</a:t>
            </a:r>
            <a:endParaRPr lang="tr-TR" dirty="0"/>
          </a:p>
        </p:txBody>
      </p:sp>
      <p:sp>
        <p:nvSpPr>
          <p:cNvPr id="3" name="İçerik Yer Tutucusu 2"/>
          <p:cNvSpPr>
            <a:spLocks noGrp="1"/>
          </p:cNvSpPr>
          <p:nvPr>
            <p:ph idx="1"/>
          </p:nvPr>
        </p:nvSpPr>
        <p:spPr/>
        <p:txBody>
          <a:bodyPr/>
          <a:lstStyle/>
          <a:p>
            <a:r>
              <a:rPr lang="tr-TR" dirty="0" smtClean="0"/>
              <a:t>Diğer </a:t>
            </a:r>
            <a:r>
              <a:rPr lang="tr-TR" dirty="0"/>
              <a:t>ülkelerdeki insanların nasıl </a:t>
            </a:r>
            <a:r>
              <a:rPr lang="tr-TR" dirty="0" smtClean="0"/>
              <a:t>yaşadığını</a:t>
            </a:r>
            <a:r>
              <a:rPr lang="tr-TR" dirty="0"/>
              <a:t>, </a:t>
            </a:r>
            <a:r>
              <a:rPr lang="tr-TR" dirty="0" smtClean="0"/>
              <a:t>çalıştığını </a:t>
            </a:r>
            <a:r>
              <a:rPr lang="tr-TR" dirty="0"/>
              <a:t>ve eğlendiğini görmek, </a:t>
            </a:r>
          </a:p>
          <a:p>
            <a:r>
              <a:rPr lang="tr-TR" dirty="0" smtClean="0"/>
              <a:t>Haber </a:t>
            </a:r>
            <a:r>
              <a:rPr lang="tr-TR" dirty="0"/>
              <a:t>ve bilgi olarak öğrenilenleri daha iyi </a:t>
            </a:r>
            <a:r>
              <a:rPr lang="tr-TR" dirty="0" smtClean="0"/>
              <a:t>anlamak,</a:t>
            </a:r>
          </a:p>
          <a:p>
            <a:r>
              <a:rPr lang="tr-TR" dirty="0" smtClean="0"/>
              <a:t>Başka </a:t>
            </a:r>
            <a:r>
              <a:rPr lang="tr-TR" dirty="0"/>
              <a:t>toplumlara uyum sağlamak, </a:t>
            </a:r>
            <a:endParaRPr lang="tr-TR" dirty="0" smtClean="0"/>
          </a:p>
          <a:p>
            <a:r>
              <a:rPr lang="tr-TR" dirty="0" smtClean="0"/>
              <a:t>Tarihe </a:t>
            </a:r>
            <a:r>
              <a:rPr lang="tr-TR" dirty="0"/>
              <a:t>katılmak (tapınaklar, harabeler, yakın tarih vb.), </a:t>
            </a:r>
            <a:endParaRPr lang="tr-TR" dirty="0" smtClean="0"/>
          </a:p>
          <a:p>
            <a:r>
              <a:rPr lang="tr-TR" dirty="0" smtClean="0"/>
              <a:t>Sosyolojik </a:t>
            </a:r>
            <a:r>
              <a:rPr lang="tr-TR" dirty="0"/>
              <a:t>motifler, dürtüler dünyayı öğrenmek, bilmek vb., </a:t>
            </a:r>
            <a:endParaRPr lang="tr-TR" dirty="0" smtClean="0"/>
          </a:p>
          <a:p>
            <a:r>
              <a:rPr lang="tr-TR" dirty="0" smtClean="0"/>
              <a:t>Belirli </a:t>
            </a:r>
            <a:r>
              <a:rPr lang="tr-TR" dirty="0"/>
              <a:t>yerleri görme isteği, </a:t>
            </a:r>
            <a:endParaRPr lang="tr-TR" dirty="0" smtClean="0"/>
          </a:p>
          <a:p>
            <a:pPr marL="0" indent="0">
              <a:buNone/>
            </a:pPr>
            <a:r>
              <a:rPr lang="tr-TR" dirty="0" smtClean="0"/>
              <a:t>şeklinde </a:t>
            </a:r>
            <a:r>
              <a:rPr lang="tr-TR" dirty="0"/>
              <a:t>sıralanabilir. </a:t>
            </a:r>
          </a:p>
        </p:txBody>
      </p:sp>
    </p:spTree>
    <p:extLst>
      <p:ext uri="{BB962C8B-B14F-4D97-AF65-F5344CB8AC3E}">
        <p14:creationId xmlns:p14="http://schemas.microsoft.com/office/powerpoint/2010/main" val="1966097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Turizmin Kültürel Varlıklar Üzerindeki </a:t>
            </a:r>
            <a:r>
              <a:rPr lang="tr-TR" dirty="0" smtClean="0"/>
              <a:t>Olumlu </a:t>
            </a:r>
            <a:r>
              <a:rPr lang="tr-TR" dirty="0"/>
              <a:t>Etkileri  </a:t>
            </a:r>
          </a:p>
        </p:txBody>
      </p:sp>
      <p:sp>
        <p:nvSpPr>
          <p:cNvPr id="3" name="İçerik Yer Tutucusu 2"/>
          <p:cNvSpPr>
            <a:spLocks noGrp="1"/>
          </p:cNvSpPr>
          <p:nvPr>
            <p:ph idx="1"/>
          </p:nvPr>
        </p:nvSpPr>
        <p:spPr/>
        <p:txBody>
          <a:bodyPr>
            <a:normAutofit fontScale="77500" lnSpcReduction="20000"/>
          </a:bodyPr>
          <a:lstStyle/>
          <a:p>
            <a:r>
              <a:rPr lang="tr-TR" sz="2400" dirty="0"/>
              <a:t>yerel halkın </a:t>
            </a:r>
            <a:r>
              <a:rPr lang="tr-TR" sz="2400" dirty="0" smtClean="0"/>
              <a:t>yaşam </a:t>
            </a:r>
            <a:r>
              <a:rPr lang="tr-TR" sz="2400" dirty="0"/>
              <a:t>seviyesini yükseltmesi ve yeni </a:t>
            </a:r>
            <a:r>
              <a:rPr lang="tr-TR" sz="2400" dirty="0" err="1"/>
              <a:t>iĢ</a:t>
            </a:r>
            <a:r>
              <a:rPr lang="tr-TR" sz="2400" dirty="0"/>
              <a:t> olanakları yaratması </a:t>
            </a:r>
            <a:endParaRPr lang="tr-TR" sz="2400" dirty="0" smtClean="0"/>
          </a:p>
          <a:p>
            <a:r>
              <a:rPr lang="en-US" sz="2400" dirty="0" err="1"/>
              <a:t>Yerel</a:t>
            </a:r>
            <a:r>
              <a:rPr lang="en-US" sz="2400" dirty="0"/>
              <a:t> </a:t>
            </a:r>
            <a:r>
              <a:rPr lang="en-US" sz="2400" dirty="0" err="1"/>
              <a:t>halkın</a:t>
            </a:r>
            <a:r>
              <a:rPr lang="en-US" sz="2400" dirty="0"/>
              <a:t> </a:t>
            </a:r>
            <a:r>
              <a:rPr lang="en-US" sz="2400" dirty="0" err="1"/>
              <a:t>toplum</a:t>
            </a:r>
            <a:r>
              <a:rPr lang="en-US" sz="2400" dirty="0"/>
              <a:t> </a:t>
            </a:r>
            <a:r>
              <a:rPr lang="en-US" sz="2400" dirty="0" err="1"/>
              <a:t>bilincinin</a:t>
            </a:r>
            <a:r>
              <a:rPr lang="en-US" sz="2400" dirty="0"/>
              <a:t> </a:t>
            </a:r>
            <a:r>
              <a:rPr lang="en-US" sz="2400" dirty="0" err="1" smtClean="0"/>
              <a:t>yükselmesi</a:t>
            </a:r>
            <a:endParaRPr lang="tr-TR" sz="2400" dirty="0" smtClean="0"/>
          </a:p>
          <a:p>
            <a:r>
              <a:rPr lang="tr-TR" sz="2400" dirty="0"/>
              <a:t>geleneksel kültürü tekrar canlandırabilir ve gelirlerin artmasında doğrudan fayda sağlayabilir. </a:t>
            </a:r>
            <a:endParaRPr lang="tr-TR" sz="2400" dirty="0" smtClean="0"/>
          </a:p>
          <a:p>
            <a:r>
              <a:rPr lang="tr-TR" sz="2400" dirty="0"/>
              <a:t> Kültürel anlamda turistlerle bilgi </a:t>
            </a:r>
            <a:r>
              <a:rPr lang="tr-TR" sz="2400" dirty="0" err="1"/>
              <a:t>alıĢveriĢi</a:t>
            </a:r>
            <a:r>
              <a:rPr lang="tr-TR" sz="2400" dirty="0"/>
              <a:t> sağlanmasında etkili </a:t>
            </a:r>
            <a:r>
              <a:rPr lang="tr-TR" sz="2400" dirty="0" smtClean="0"/>
              <a:t>olabilir</a:t>
            </a:r>
          </a:p>
          <a:p>
            <a:r>
              <a:rPr lang="tr-TR" sz="2400" dirty="0"/>
              <a:t>Turizm, eski yapıları, yeni kimlikleriyle </a:t>
            </a:r>
            <a:r>
              <a:rPr lang="tr-TR" sz="2400" dirty="0" smtClean="0"/>
              <a:t>yaşamalarını </a:t>
            </a:r>
            <a:r>
              <a:rPr lang="tr-TR" sz="2400" dirty="0"/>
              <a:t>sağlayacak düzenlemeleri </a:t>
            </a:r>
            <a:r>
              <a:rPr lang="tr-TR" sz="2400" dirty="0" smtClean="0"/>
              <a:t>özendirmektedir</a:t>
            </a:r>
          </a:p>
          <a:p>
            <a:r>
              <a:rPr lang="tr-TR" sz="2400" dirty="0"/>
              <a:t>tarihi, kültürel ve doğal alanlar bu sayede koruma altına </a:t>
            </a:r>
            <a:r>
              <a:rPr lang="tr-TR" sz="2400" dirty="0" smtClean="0"/>
              <a:t>alınmış </a:t>
            </a:r>
            <a:r>
              <a:rPr lang="tr-TR" sz="2400" dirty="0"/>
              <a:t>olmaktadır</a:t>
            </a:r>
            <a:r>
              <a:rPr lang="tr-TR" sz="2400" dirty="0" smtClean="0"/>
              <a:t>.</a:t>
            </a:r>
          </a:p>
          <a:p>
            <a:r>
              <a:rPr lang="tr-TR" sz="2400" dirty="0"/>
              <a:t>Turistler tarafından ziyaret edilen bir yörede, çevreye daha dikkat edildiği gözlenmektedir. </a:t>
            </a:r>
            <a:endParaRPr lang="tr-TR" sz="2400" dirty="0" smtClean="0"/>
          </a:p>
          <a:p>
            <a:endParaRPr lang="tr-TR" sz="2400" dirty="0"/>
          </a:p>
        </p:txBody>
      </p:sp>
    </p:spTree>
    <p:extLst>
      <p:ext uri="{BB962C8B-B14F-4D97-AF65-F5344CB8AC3E}">
        <p14:creationId xmlns:p14="http://schemas.microsoft.com/office/powerpoint/2010/main" val="1926571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Turizmin Kültürel Varlıklar Üzerindeki Olumsuz Etkileri  </a:t>
            </a:r>
            <a:endParaRPr lang="tr-TR" dirty="0"/>
          </a:p>
        </p:txBody>
      </p:sp>
      <p:sp>
        <p:nvSpPr>
          <p:cNvPr id="3" name="İçerik Yer Tutucusu 2"/>
          <p:cNvSpPr>
            <a:spLocks noGrp="1"/>
          </p:cNvSpPr>
          <p:nvPr>
            <p:ph idx="1"/>
          </p:nvPr>
        </p:nvSpPr>
        <p:spPr/>
        <p:txBody>
          <a:bodyPr>
            <a:normAutofit/>
          </a:bodyPr>
          <a:lstStyle/>
          <a:p>
            <a:r>
              <a:rPr lang="tr-TR" sz="2400" dirty="0" smtClean="0"/>
              <a:t>Turistlerin </a:t>
            </a:r>
            <a:r>
              <a:rPr lang="tr-TR" sz="2400" dirty="0"/>
              <a:t>aşırı kullanımı</a:t>
            </a:r>
          </a:p>
          <a:p>
            <a:r>
              <a:rPr lang="tr-TR" sz="2400" dirty="0"/>
              <a:t>Turizme bağlılık</a:t>
            </a:r>
          </a:p>
          <a:p>
            <a:r>
              <a:rPr lang="tr-TR" sz="2400" dirty="0"/>
              <a:t>Turist davranışı</a:t>
            </a:r>
          </a:p>
          <a:p>
            <a:r>
              <a:rPr lang="tr-TR" sz="2400" dirty="0"/>
              <a:t>Düzenlenmemiş turizm altyapıları</a:t>
            </a:r>
          </a:p>
          <a:p>
            <a:r>
              <a:rPr lang="tr-TR" sz="2400" dirty="0"/>
              <a:t>Kültürel özellikler üzerindeki kontrolün kaybedilmesi</a:t>
            </a:r>
          </a:p>
          <a:p>
            <a:r>
              <a:rPr lang="tr-TR" sz="2400" dirty="0"/>
              <a:t>Varlıkların fiziksel </a:t>
            </a:r>
            <a:r>
              <a:rPr lang="tr-TR" sz="2400" dirty="0" smtClean="0"/>
              <a:t>bozulmaları</a:t>
            </a:r>
            <a:endParaRPr lang="tr-TR" sz="2400" dirty="0"/>
          </a:p>
        </p:txBody>
      </p:sp>
    </p:spTree>
    <p:extLst>
      <p:ext uri="{BB962C8B-B14F-4D97-AF65-F5344CB8AC3E}">
        <p14:creationId xmlns:p14="http://schemas.microsoft.com/office/powerpoint/2010/main" val="2514322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Kültür</a:t>
            </a:r>
            <a:endParaRPr lang="tr-TR" dirty="0"/>
          </a:p>
        </p:txBody>
      </p:sp>
      <p:sp>
        <p:nvSpPr>
          <p:cNvPr id="3" name="İçerik Yer Tutucusu 2"/>
          <p:cNvSpPr>
            <a:spLocks noGrp="1"/>
          </p:cNvSpPr>
          <p:nvPr>
            <p:ph idx="1"/>
          </p:nvPr>
        </p:nvSpPr>
        <p:spPr/>
        <p:txBody>
          <a:bodyPr/>
          <a:lstStyle/>
          <a:p>
            <a:pPr algn="just">
              <a:lnSpc>
                <a:spcPct val="150000"/>
              </a:lnSpc>
            </a:pPr>
            <a:r>
              <a:rPr lang="tr-TR" b="1" i="1" dirty="0" smtClean="0"/>
              <a:t>antropolog </a:t>
            </a:r>
            <a:r>
              <a:rPr lang="tr-TR" b="1" i="1" dirty="0"/>
              <a:t>E. B. Taylor </a:t>
            </a:r>
            <a:r>
              <a:rPr lang="tr-TR" i="1" dirty="0"/>
              <a:t>1871</a:t>
            </a:r>
            <a:r>
              <a:rPr lang="tr-TR" b="1" i="1" dirty="0"/>
              <a:t> </a:t>
            </a:r>
            <a:r>
              <a:rPr lang="tr-TR" i="1" dirty="0"/>
              <a:t>yılında </a:t>
            </a:r>
            <a:r>
              <a:rPr lang="tr-TR" b="1" i="1" dirty="0" smtClean="0"/>
              <a:t>kültürü</a:t>
            </a:r>
            <a:r>
              <a:rPr lang="tr-TR" i="1" dirty="0" smtClean="0"/>
              <a:t>; </a:t>
            </a:r>
            <a:r>
              <a:rPr lang="tr-TR" i="1" dirty="0"/>
              <a:t>bilgileri, inanç­ları, sanatı, </a:t>
            </a:r>
            <a:r>
              <a:rPr lang="tr-TR" i="1" dirty="0" smtClean="0"/>
              <a:t>ahlaki </a:t>
            </a:r>
            <a:r>
              <a:rPr lang="tr-TR" i="1" dirty="0"/>
              <a:t>yasaları, </a:t>
            </a:r>
            <a:r>
              <a:rPr lang="tr-TR" i="1" dirty="0" smtClean="0"/>
              <a:t>gelenekleri </a:t>
            </a:r>
            <a:r>
              <a:rPr lang="tr-TR" i="1" dirty="0"/>
              <a:t>ve bir toplumun üyesi olarak İnsanın edindiği bütün öteki eğilim ve alışkanlıkları içeren kompleks bütün olarak tamamlamıştır. </a:t>
            </a:r>
            <a:endParaRPr lang="tr-TR" i="1" dirty="0" smtClean="0"/>
          </a:p>
          <a:p>
            <a:pPr algn="just">
              <a:lnSpc>
                <a:spcPct val="150000"/>
              </a:lnSpc>
            </a:pPr>
            <a:r>
              <a:rPr lang="tr-TR" dirty="0"/>
              <a:t>Bir millete kimlik kazandıran, diğer milletlerle arasındaki farkı belirlemeye yarayan, tarih boyunca meydana getirilen o millete ait maddî ve manevî değerlerin uyumlu bir bütünüdür</a:t>
            </a:r>
          </a:p>
          <a:p>
            <a:pPr>
              <a:lnSpc>
                <a:spcPct val="150000"/>
              </a:lnSpc>
            </a:pPr>
            <a:endParaRPr lang="tr-TR" dirty="0"/>
          </a:p>
        </p:txBody>
      </p:sp>
    </p:spTree>
    <p:extLst>
      <p:ext uri="{BB962C8B-B14F-4D97-AF65-F5344CB8AC3E}">
        <p14:creationId xmlns:p14="http://schemas.microsoft.com/office/powerpoint/2010/main" val="4051139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Farklılıklar</a:t>
            </a:r>
            <a:endParaRPr lang="tr-TR" dirty="0"/>
          </a:p>
        </p:txBody>
      </p:sp>
      <p:sp>
        <p:nvSpPr>
          <p:cNvPr id="3" name="İçerik Yer Tutucusu 2"/>
          <p:cNvSpPr>
            <a:spLocks noGrp="1"/>
          </p:cNvSpPr>
          <p:nvPr>
            <p:ph idx="1"/>
          </p:nvPr>
        </p:nvSpPr>
        <p:spPr/>
        <p:txBody>
          <a:bodyPr>
            <a:normAutofit/>
          </a:bodyPr>
          <a:lstStyle/>
          <a:p>
            <a:pPr marL="0" indent="0">
              <a:buNone/>
            </a:pPr>
            <a:r>
              <a:rPr lang="tr-TR" dirty="0"/>
              <a:t>Her toplumu diğerlerinden ayıran bazı farklılıklar vardır. Bu farklılıklar </a:t>
            </a:r>
            <a:r>
              <a:rPr lang="tr-TR" dirty="0" smtClean="0"/>
              <a:t>şunlardır</a:t>
            </a:r>
            <a:r>
              <a:rPr lang="tr-TR" dirty="0"/>
              <a:t>; </a:t>
            </a:r>
            <a:endParaRPr lang="tr-TR" dirty="0" smtClean="0"/>
          </a:p>
          <a:p>
            <a:pPr marL="0" indent="0">
              <a:buNone/>
            </a:pPr>
            <a:r>
              <a:rPr lang="tr-TR" dirty="0" smtClean="0"/>
              <a:t> </a:t>
            </a:r>
            <a:endParaRPr lang="tr-TR" dirty="0"/>
          </a:p>
          <a:p>
            <a:r>
              <a:rPr lang="tr-TR" dirty="0" smtClean="0"/>
              <a:t>Diller </a:t>
            </a:r>
            <a:endParaRPr lang="tr-TR" dirty="0"/>
          </a:p>
          <a:p>
            <a:r>
              <a:rPr lang="tr-TR" dirty="0" smtClean="0"/>
              <a:t>Dinler</a:t>
            </a:r>
            <a:endParaRPr lang="tr-TR" dirty="0"/>
          </a:p>
          <a:p>
            <a:r>
              <a:rPr lang="tr-TR" dirty="0" smtClean="0"/>
              <a:t>Yaşayışlar  </a:t>
            </a:r>
            <a:endParaRPr lang="tr-TR" dirty="0"/>
          </a:p>
          <a:p>
            <a:r>
              <a:rPr lang="tr-TR" dirty="0" smtClean="0"/>
              <a:t>Mitolojiler </a:t>
            </a:r>
            <a:endParaRPr lang="tr-TR" dirty="0"/>
          </a:p>
          <a:p>
            <a:r>
              <a:rPr lang="tr-TR" dirty="0" smtClean="0"/>
              <a:t>Değerler </a:t>
            </a:r>
            <a:endParaRPr lang="tr-TR" dirty="0"/>
          </a:p>
          <a:p>
            <a:r>
              <a:rPr lang="tr-TR" dirty="0" smtClean="0"/>
              <a:t>Tutumlar</a:t>
            </a:r>
            <a:endParaRPr lang="tr-TR" dirty="0"/>
          </a:p>
          <a:p>
            <a:r>
              <a:rPr lang="tr-TR" dirty="0"/>
              <a:t>Gelenek ve </a:t>
            </a:r>
            <a:r>
              <a:rPr lang="tr-TR" dirty="0" smtClean="0"/>
              <a:t>görenekler </a:t>
            </a:r>
            <a:endParaRPr lang="tr-TR" dirty="0"/>
          </a:p>
        </p:txBody>
      </p:sp>
    </p:spTree>
    <p:extLst>
      <p:ext uri="{BB962C8B-B14F-4D97-AF65-F5344CB8AC3E}">
        <p14:creationId xmlns:p14="http://schemas.microsoft.com/office/powerpoint/2010/main" val="3381736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Kültürün Ögeleri</a:t>
            </a:r>
            <a:endParaRPr lang="tr-TR" dirty="0"/>
          </a:p>
        </p:txBody>
      </p:sp>
      <p:sp>
        <p:nvSpPr>
          <p:cNvPr id="3" name="İçerik Yer Tutucusu 2"/>
          <p:cNvSpPr>
            <a:spLocks noGrp="1"/>
          </p:cNvSpPr>
          <p:nvPr>
            <p:ph idx="1"/>
          </p:nvPr>
        </p:nvSpPr>
        <p:spPr>
          <a:xfrm>
            <a:off x="2592925" y="2133599"/>
            <a:ext cx="8915400" cy="4434625"/>
          </a:xfrm>
        </p:spPr>
        <p:txBody>
          <a:bodyPr>
            <a:normAutofit fontScale="92500" lnSpcReduction="20000"/>
          </a:bodyPr>
          <a:lstStyle/>
          <a:p>
            <a:r>
              <a:rPr lang="tr-TR" dirty="0"/>
              <a:t>Kültür, bir </a:t>
            </a:r>
            <a:r>
              <a:rPr lang="tr-TR" dirty="0" smtClean="0"/>
              <a:t>toplumun </a:t>
            </a:r>
            <a:r>
              <a:rPr lang="tr-TR" dirty="0"/>
              <a:t>kimliğini oluşturur, onu diğer toplumlardan farklı kılar. </a:t>
            </a:r>
            <a:r>
              <a:rPr lang="tr-TR" u="sng" dirty="0" smtClean="0"/>
              <a:t>Kültür, toplumun yaşayış ve düşünüş tarzıdır.</a:t>
            </a:r>
            <a:r>
              <a:rPr lang="tr-TR" dirty="0"/>
              <a:t> </a:t>
            </a:r>
            <a:br>
              <a:rPr lang="tr-TR" dirty="0"/>
            </a:br>
            <a:r>
              <a:rPr lang="tr-TR" dirty="0"/>
              <a:t/>
            </a:r>
            <a:br>
              <a:rPr lang="tr-TR" dirty="0"/>
            </a:br>
            <a:r>
              <a:rPr lang="tr-TR" b="1" dirty="0"/>
              <a:t>Kültür, genel olarak iki öğeden oluşur</a:t>
            </a:r>
            <a:r>
              <a:rPr lang="tr-TR" dirty="0"/>
              <a:t> </a:t>
            </a:r>
            <a:endParaRPr lang="tr-TR" dirty="0" smtClean="0"/>
          </a:p>
          <a:p>
            <a:r>
              <a:rPr lang="tr-TR" b="1" dirty="0" smtClean="0">
                <a:solidFill>
                  <a:srgbClr val="FF0000"/>
                </a:solidFill>
              </a:rPr>
              <a:t>a</a:t>
            </a:r>
            <a:r>
              <a:rPr lang="tr-TR" b="1" dirty="0">
                <a:solidFill>
                  <a:srgbClr val="FF0000"/>
                </a:solidFill>
              </a:rPr>
              <a:t>) Maddi Kültür </a:t>
            </a:r>
            <a:r>
              <a:rPr lang="tr-TR" b="1" dirty="0" smtClean="0">
                <a:solidFill>
                  <a:srgbClr val="FF0000"/>
                </a:solidFill>
              </a:rPr>
              <a:t>Öğeleri (Somut): </a:t>
            </a:r>
            <a:r>
              <a:rPr lang="tr-TR" dirty="0"/>
              <a:t>Binalar, her türlü araç-gereç, giysiler vb. </a:t>
            </a:r>
            <a:endParaRPr lang="tr-TR" dirty="0" smtClean="0"/>
          </a:p>
          <a:p>
            <a:pPr>
              <a:lnSpc>
                <a:spcPct val="160000"/>
              </a:lnSpc>
            </a:pPr>
            <a:r>
              <a:rPr lang="tr-TR" b="1" dirty="0" smtClean="0">
                <a:solidFill>
                  <a:srgbClr val="FF0000"/>
                </a:solidFill>
              </a:rPr>
              <a:t>b</a:t>
            </a:r>
            <a:r>
              <a:rPr lang="tr-TR" b="1" dirty="0">
                <a:solidFill>
                  <a:srgbClr val="FF0000"/>
                </a:solidFill>
              </a:rPr>
              <a:t>) Manevi Kültür </a:t>
            </a:r>
            <a:r>
              <a:rPr lang="tr-TR" b="1" dirty="0" smtClean="0">
                <a:solidFill>
                  <a:srgbClr val="FF0000"/>
                </a:solidFill>
              </a:rPr>
              <a:t>Öğeleri </a:t>
            </a:r>
            <a:r>
              <a:rPr lang="tr-TR" b="1" smtClean="0">
                <a:solidFill>
                  <a:srgbClr val="FF0000"/>
                </a:solidFill>
              </a:rPr>
              <a:t>(Somut olmayan): </a:t>
            </a:r>
            <a:r>
              <a:rPr lang="tr-TR" dirty="0"/>
              <a:t>İnançlar, gelenekler, normlar, düşünce biçimleri </a:t>
            </a:r>
            <a:r>
              <a:rPr lang="tr-TR"/>
              <a:t>vb</a:t>
            </a:r>
            <a:r>
              <a:rPr lang="tr-TR" smtClean="0"/>
              <a:t>.</a:t>
            </a:r>
            <a:r>
              <a:rPr lang="tr-TR" dirty="0"/>
              <a:t> </a:t>
            </a:r>
            <a:br>
              <a:rPr lang="tr-TR" dirty="0"/>
            </a:br>
            <a:r>
              <a:rPr lang="tr-TR" dirty="0"/>
              <a:t/>
            </a:r>
            <a:br>
              <a:rPr lang="tr-TR" dirty="0"/>
            </a:br>
            <a:r>
              <a:rPr lang="tr-TR" dirty="0"/>
              <a:t>Kültürün maddi ve manevi öğeleri arasında sürekli bir etkileşim vardır. Birinde meydana gelen bir değişim diğerini de etkiler. </a:t>
            </a:r>
            <a:r>
              <a:rPr lang="tr-TR" dirty="0" smtClean="0"/>
              <a:t>Kültür</a:t>
            </a:r>
            <a:r>
              <a:rPr lang="tr-TR" dirty="0"/>
              <a:t>, toplumun doğal çevresinden yani coğrafi koşullardan etkilenir. </a:t>
            </a:r>
            <a:endParaRPr lang="tr-TR" dirty="0" smtClean="0"/>
          </a:p>
          <a:p>
            <a:r>
              <a:rPr lang="tr-TR" b="1" dirty="0" smtClean="0">
                <a:solidFill>
                  <a:srgbClr val="0070C0"/>
                </a:solidFill>
              </a:rPr>
              <a:t>Örneğin</a:t>
            </a:r>
            <a:r>
              <a:rPr lang="tr-TR" b="1" dirty="0">
                <a:solidFill>
                  <a:srgbClr val="0070C0"/>
                </a:solidFill>
              </a:rPr>
              <a:t>, </a:t>
            </a:r>
            <a:r>
              <a:rPr lang="tr-TR" dirty="0"/>
              <a:t>dağlık bölgelerde yaşayan toplumların kültürüyle verimli ovalarda yaşayan toplumların kültürü birbirinden farklıdır. </a:t>
            </a:r>
            <a:br>
              <a:rPr lang="tr-TR" dirty="0"/>
            </a:br>
            <a:endParaRPr lang="tr-TR" dirty="0"/>
          </a:p>
        </p:txBody>
      </p:sp>
    </p:spTree>
    <p:extLst>
      <p:ext uri="{BB962C8B-B14F-4D97-AF65-F5344CB8AC3E}">
        <p14:creationId xmlns:p14="http://schemas.microsoft.com/office/powerpoint/2010/main" val="1229465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Kültürün Özellikleri</a:t>
            </a:r>
            <a:endParaRPr lang="tr-TR" dirty="0"/>
          </a:p>
        </p:txBody>
      </p:sp>
      <p:sp>
        <p:nvSpPr>
          <p:cNvPr id="3" name="İçerik Yer Tutucusu 2"/>
          <p:cNvSpPr>
            <a:spLocks noGrp="1"/>
          </p:cNvSpPr>
          <p:nvPr>
            <p:ph idx="1"/>
          </p:nvPr>
        </p:nvSpPr>
        <p:spPr/>
        <p:txBody>
          <a:bodyPr/>
          <a:lstStyle/>
          <a:p>
            <a:pPr lvl="0">
              <a:lnSpc>
                <a:spcPct val="150000"/>
              </a:lnSpc>
            </a:pPr>
            <a:r>
              <a:rPr lang="tr-TR" dirty="0"/>
              <a:t>Kültür görelidir. Yani her toplumun kendine özgü kültürü vardır.</a:t>
            </a:r>
          </a:p>
          <a:p>
            <a:pPr lvl="0">
              <a:lnSpc>
                <a:spcPct val="150000"/>
              </a:lnSpc>
            </a:pPr>
            <a:r>
              <a:rPr lang="tr-TR" dirty="0"/>
              <a:t>Kültür tarihseldir. Yani geçmişten günümüze süregelmektedir.</a:t>
            </a:r>
          </a:p>
          <a:p>
            <a:pPr lvl="0">
              <a:lnSpc>
                <a:spcPct val="150000"/>
              </a:lnSpc>
            </a:pPr>
            <a:r>
              <a:rPr lang="tr-TR" dirty="0"/>
              <a:t>Kültür insan eseridir. İnsanlar hem kültürü oluştururlar hem de kültürden etkilenirler.</a:t>
            </a:r>
          </a:p>
          <a:p>
            <a:pPr lvl="0">
              <a:lnSpc>
                <a:spcPct val="150000"/>
              </a:lnSpc>
            </a:pPr>
            <a:r>
              <a:rPr lang="tr-TR" dirty="0"/>
              <a:t>Kültür durağan değildir. Zaman içinde değişir. Maddi öğeler daha hızlı değişir. Ayrıca her toplumda kültürel değişim hızı birbirinden farklıdır</a:t>
            </a:r>
            <a:r>
              <a:rPr lang="tr-TR" dirty="0" smtClean="0"/>
              <a:t>.</a:t>
            </a:r>
            <a:endParaRPr lang="tr-TR" dirty="0"/>
          </a:p>
        </p:txBody>
      </p:sp>
    </p:spTree>
    <p:extLst>
      <p:ext uri="{BB962C8B-B14F-4D97-AF65-F5344CB8AC3E}">
        <p14:creationId xmlns:p14="http://schemas.microsoft.com/office/powerpoint/2010/main" val="3667755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Kültürün İşlevleri</a:t>
            </a:r>
            <a:endParaRPr lang="tr-TR" dirty="0"/>
          </a:p>
        </p:txBody>
      </p:sp>
      <p:sp>
        <p:nvSpPr>
          <p:cNvPr id="3" name="İçerik Yer Tutucusu 2"/>
          <p:cNvSpPr>
            <a:spLocks noGrp="1"/>
          </p:cNvSpPr>
          <p:nvPr>
            <p:ph idx="1"/>
          </p:nvPr>
        </p:nvSpPr>
        <p:spPr/>
        <p:txBody>
          <a:bodyPr/>
          <a:lstStyle/>
          <a:p>
            <a:pPr lvl="0">
              <a:lnSpc>
                <a:spcPct val="150000"/>
              </a:lnSpc>
            </a:pPr>
            <a:r>
              <a:rPr lang="tr-TR" dirty="0"/>
              <a:t>Birey davranışlarını yönlendirerek toplumsal düzeni sağlar</a:t>
            </a:r>
          </a:p>
          <a:p>
            <a:pPr lvl="0">
              <a:lnSpc>
                <a:spcPct val="150000"/>
              </a:lnSpc>
            </a:pPr>
            <a:r>
              <a:rPr lang="tr-TR" dirty="0"/>
              <a:t>Topluma kimlik kazandırır. Toplumu diğer toplumlardan farklı kılar</a:t>
            </a:r>
          </a:p>
          <a:p>
            <a:pPr lvl="0">
              <a:lnSpc>
                <a:spcPct val="150000"/>
              </a:lnSpc>
            </a:pPr>
            <a:r>
              <a:rPr lang="tr-TR" dirty="0"/>
              <a:t>Toplumsal dayanışma ve birlik duygusu verir. “Biz bilinci”</a:t>
            </a:r>
          </a:p>
          <a:p>
            <a:pPr lvl="0">
              <a:lnSpc>
                <a:spcPct val="150000"/>
              </a:lnSpc>
            </a:pPr>
            <a:r>
              <a:rPr lang="tr-TR" dirty="0"/>
              <a:t>Toplumsal kişiliğin oluşmasını sağlar. “sosyalleşme</a:t>
            </a:r>
            <a:r>
              <a:rPr lang="tr-TR" dirty="0" smtClean="0"/>
              <a:t>”</a:t>
            </a:r>
            <a:endParaRPr lang="tr-TR" dirty="0"/>
          </a:p>
        </p:txBody>
      </p:sp>
    </p:spTree>
    <p:extLst>
      <p:ext uri="{BB962C8B-B14F-4D97-AF65-F5344CB8AC3E}">
        <p14:creationId xmlns:p14="http://schemas.microsoft.com/office/powerpoint/2010/main" val="2157594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Sosyalleşme</a:t>
            </a:r>
            <a:endParaRPr lang="tr-TR" dirty="0"/>
          </a:p>
        </p:txBody>
      </p:sp>
      <p:sp>
        <p:nvSpPr>
          <p:cNvPr id="3" name="İçerik Yer Tutucusu 2"/>
          <p:cNvSpPr>
            <a:spLocks noGrp="1"/>
          </p:cNvSpPr>
          <p:nvPr>
            <p:ph idx="1"/>
          </p:nvPr>
        </p:nvSpPr>
        <p:spPr>
          <a:xfrm>
            <a:off x="2331634" y="1592688"/>
            <a:ext cx="8915400" cy="4331594"/>
          </a:xfrm>
        </p:spPr>
        <p:txBody>
          <a:bodyPr>
            <a:noAutofit/>
          </a:bodyPr>
          <a:lstStyle/>
          <a:p>
            <a:pPr>
              <a:lnSpc>
                <a:spcPct val="150000"/>
              </a:lnSpc>
            </a:pPr>
            <a:r>
              <a:rPr lang="tr-TR" sz="2000" dirty="0" smtClean="0"/>
              <a:t>Bireyler</a:t>
            </a:r>
            <a:r>
              <a:rPr lang="tr-TR" sz="2000" dirty="0"/>
              <a:t>, kültürü sosyalleşme süreciyle kazanırlar. </a:t>
            </a:r>
            <a:endParaRPr lang="tr-TR" sz="2000" dirty="0" smtClean="0"/>
          </a:p>
          <a:p>
            <a:pPr>
              <a:lnSpc>
                <a:spcPct val="150000"/>
              </a:lnSpc>
            </a:pPr>
            <a:r>
              <a:rPr lang="tr-TR" sz="2000" dirty="0" smtClean="0"/>
              <a:t>Birey</a:t>
            </a:r>
            <a:r>
              <a:rPr lang="tr-TR" sz="2000" dirty="0"/>
              <a:t>, içine doğduğu kültürel ortamın özellikleri ana-babasından, yakınlarından, arkadaşlarından, okuldan, sokaktan ve iş ortamından öğrenir. Ömür boyu süren bu öğrenme ve uyma sürecine </a:t>
            </a:r>
            <a:r>
              <a:rPr lang="tr-TR" sz="2000" dirty="0">
                <a:solidFill>
                  <a:srgbClr val="FF0000"/>
                </a:solidFill>
              </a:rPr>
              <a:t>sosyalleşme </a:t>
            </a:r>
            <a:r>
              <a:rPr lang="tr-TR" sz="2000" dirty="0"/>
              <a:t>denir. </a:t>
            </a:r>
            <a:endParaRPr lang="tr-TR" sz="2000" dirty="0" smtClean="0"/>
          </a:p>
          <a:p>
            <a:pPr>
              <a:lnSpc>
                <a:spcPct val="150000"/>
              </a:lnSpc>
            </a:pPr>
            <a:r>
              <a:rPr lang="tr-TR" sz="2000" dirty="0"/>
              <a:t>Sosyalleşme süreci, aynı toplumdaki bireyleri genel olarak birbirine benzetir. Ancak aynı kültürel ortamda da yaşasa her insanın yaratılış özellikleri farklı olduğu için kişilikleri birbirinin aynısı değildir. </a:t>
            </a:r>
            <a:br>
              <a:rPr lang="tr-TR" sz="2000" dirty="0"/>
            </a:br>
            <a:endParaRPr lang="tr-TR" sz="2000" dirty="0"/>
          </a:p>
        </p:txBody>
      </p:sp>
    </p:spTree>
    <p:extLst>
      <p:ext uri="{BB962C8B-B14F-4D97-AF65-F5344CB8AC3E}">
        <p14:creationId xmlns:p14="http://schemas.microsoft.com/office/powerpoint/2010/main" val="1146545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Temel </a:t>
            </a:r>
            <a:r>
              <a:rPr lang="tr-TR" dirty="0" smtClean="0"/>
              <a:t>kavramlar</a:t>
            </a:r>
            <a:endParaRPr lang="tr-TR" dirty="0"/>
          </a:p>
        </p:txBody>
      </p:sp>
      <p:sp>
        <p:nvSpPr>
          <p:cNvPr id="3" name="İçerik Yer Tutucusu 2"/>
          <p:cNvSpPr>
            <a:spLocks noGrp="1"/>
          </p:cNvSpPr>
          <p:nvPr>
            <p:ph idx="1"/>
          </p:nvPr>
        </p:nvSpPr>
        <p:spPr/>
        <p:txBody>
          <a:bodyPr/>
          <a:lstStyle/>
          <a:p>
            <a:pPr marL="0" indent="0">
              <a:buNone/>
            </a:pPr>
            <a:r>
              <a:rPr lang="tr-TR" b="1" dirty="0">
                <a:solidFill>
                  <a:srgbClr val="FF0000"/>
                </a:solidFill>
              </a:rPr>
              <a:t>1- Üst Kültür: </a:t>
            </a:r>
            <a:r>
              <a:rPr lang="tr-TR" dirty="0"/>
              <a:t>Bir toplumda geçerli olan genel kültür özellikleridir. Toplumun her kesiminde bilinir ve benimsenir. </a:t>
            </a:r>
            <a:br>
              <a:rPr lang="tr-TR" dirty="0"/>
            </a:br>
            <a:r>
              <a:rPr lang="tr-TR" dirty="0"/>
              <a:t/>
            </a:r>
            <a:br>
              <a:rPr lang="tr-TR" dirty="0"/>
            </a:br>
            <a:r>
              <a:rPr lang="tr-TR" b="1" dirty="0">
                <a:solidFill>
                  <a:srgbClr val="0070C0"/>
                </a:solidFill>
              </a:rPr>
              <a:t>Örnek: </a:t>
            </a:r>
            <a:r>
              <a:rPr lang="tr-TR" dirty="0"/>
              <a:t>Genel Türkiye kültürü, genel Çin kültürü, genel İtalyan kültürü gibi… </a:t>
            </a:r>
            <a:br>
              <a:rPr lang="tr-TR" dirty="0"/>
            </a:br>
            <a:r>
              <a:rPr lang="tr-TR" b="1" dirty="0"/>
              <a:t/>
            </a:r>
            <a:br>
              <a:rPr lang="tr-TR" b="1" dirty="0"/>
            </a:br>
            <a:r>
              <a:rPr lang="tr-TR" b="1" dirty="0">
                <a:solidFill>
                  <a:srgbClr val="FF0000"/>
                </a:solidFill>
              </a:rPr>
              <a:t>2- Alt kültür: </a:t>
            </a:r>
            <a:r>
              <a:rPr lang="tr-TR" dirty="0"/>
              <a:t>Üst kültür içindeki din, dil, töre ve etnik köken bakımından kendine özgü özelliklere sahip toplulukların kültürüdür. </a:t>
            </a:r>
            <a:br>
              <a:rPr lang="tr-TR" dirty="0"/>
            </a:br>
            <a:r>
              <a:rPr lang="tr-TR" dirty="0"/>
              <a:t/>
            </a:r>
            <a:br>
              <a:rPr lang="tr-TR" dirty="0"/>
            </a:br>
            <a:r>
              <a:rPr lang="tr-TR" b="1" dirty="0">
                <a:solidFill>
                  <a:srgbClr val="0070C0"/>
                </a:solidFill>
              </a:rPr>
              <a:t>Örnek: </a:t>
            </a:r>
            <a:r>
              <a:rPr lang="tr-TR" dirty="0"/>
              <a:t>Türkiye’deki </a:t>
            </a:r>
            <a:r>
              <a:rPr lang="tr-TR" dirty="0" smtClean="0"/>
              <a:t>Laz</a:t>
            </a:r>
            <a:r>
              <a:rPr lang="tr-TR" dirty="0"/>
              <a:t>, </a:t>
            </a:r>
            <a:r>
              <a:rPr lang="tr-TR" dirty="0" smtClean="0"/>
              <a:t>Çerkez, Alevi</a:t>
            </a:r>
            <a:r>
              <a:rPr lang="tr-TR" dirty="0"/>
              <a:t>, Yörük kültürü, Amerika’daki Kızılderili, Zenci, Göçmen kültürü gibi… </a:t>
            </a:r>
            <a:br>
              <a:rPr lang="tr-TR" dirty="0"/>
            </a:br>
            <a:endParaRPr lang="tr-TR" dirty="0"/>
          </a:p>
        </p:txBody>
      </p:sp>
    </p:spTree>
    <p:extLst>
      <p:ext uri="{BB962C8B-B14F-4D97-AF65-F5344CB8AC3E}">
        <p14:creationId xmlns:p14="http://schemas.microsoft.com/office/powerpoint/2010/main" val="2165875510"/>
      </p:ext>
    </p:extLst>
  </p:cSld>
  <p:clrMapOvr>
    <a:masterClrMapping/>
  </p:clrMapOvr>
</p:sld>
</file>

<file path=ppt/theme/theme1.xml><?xml version="1.0" encoding="utf-8"?>
<a:theme xmlns:a="http://schemas.openxmlformats.org/drawingml/2006/main" name="Duman">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157</TotalTime>
  <Words>1383</Words>
  <Application>Microsoft Office PowerPoint</Application>
  <PresentationFormat>Geniş ekran</PresentationFormat>
  <Paragraphs>106</Paragraphs>
  <Slides>22</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22</vt:i4>
      </vt:variant>
    </vt:vector>
  </HeadingPairs>
  <TitlesOfParts>
    <vt:vector size="27" baseType="lpstr">
      <vt:lpstr>Arial</vt:lpstr>
      <vt:lpstr>Calibri</vt:lpstr>
      <vt:lpstr>Century Gothic</vt:lpstr>
      <vt:lpstr>Wingdings 3</vt:lpstr>
      <vt:lpstr>Duman</vt:lpstr>
      <vt:lpstr>Kültür ve Turizm</vt:lpstr>
      <vt:lpstr>Kültür</vt:lpstr>
      <vt:lpstr>Kültür</vt:lpstr>
      <vt:lpstr>Farklılıklar</vt:lpstr>
      <vt:lpstr>Kültürün Ögeleri</vt:lpstr>
      <vt:lpstr>Kültürün Özellikleri</vt:lpstr>
      <vt:lpstr>Kültürün İşlevleri</vt:lpstr>
      <vt:lpstr>Sosyalleşme</vt:lpstr>
      <vt:lpstr>Temel kavramlar</vt:lpstr>
      <vt:lpstr>Temel kavramlar</vt:lpstr>
      <vt:lpstr>Temel kavramlar</vt:lpstr>
      <vt:lpstr>Temel Kavramlar</vt:lpstr>
      <vt:lpstr>Kültür Turizmi</vt:lpstr>
      <vt:lpstr>Kültür Turizminin İçeriği</vt:lpstr>
      <vt:lpstr>Kültür Turizmi Çeşitleri</vt:lpstr>
      <vt:lpstr>Kültürel Varlıklar</vt:lpstr>
      <vt:lpstr>Kültürel Turizm Kaynakları</vt:lpstr>
      <vt:lpstr>Kültürel Turist ve Özellikleri</vt:lpstr>
      <vt:lpstr>Kültürel Turist Çeşitleri</vt:lpstr>
      <vt:lpstr>İnsanları Kültürel Amaçlı Seyahate Yönelten Motivasyonlar</vt:lpstr>
      <vt:lpstr>Turizmin Kültürel Varlıklar Üzerindeki Olumlu Etkileri  </vt:lpstr>
      <vt:lpstr>Turizmin Kültürel Varlıklar Üzerindeki Olumsuz Etkileri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KÜLTÜR VE TURİZM</dc:title>
  <dc:creator>Dell</dc:creator>
  <cp:lastModifiedBy>ESOGÜ</cp:lastModifiedBy>
  <cp:revision>48</cp:revision>
  <dcterms:created xsi:type="dcterms:W3CDTF">2016-02-22T21:07:58Z</dcterms:created>
  <dcterms:modified xsi:type="dcterms:W3CDTF">2025-02-07T09:33:59Z</dcterms:modified>
</cp:coreProperties>
</file>